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6" r:id="rId19"/>
    <p:sldId id="277" r:id="rId20"/>
    <p:sldId id="284" r:id="rId21"/>
    <p:sldId id="278" r:id="rId22"/>
    <p:sldId id="279" r:id="rId23"/>
    <p:sldId id="280" r:id="rId24"/>
    <p:sldId id="283" r:id="rId25"/>
  </p:sldIdLst>
  <p:sldSz cx="18288000" cy="10287000"/>
  <p:notesSz cx="6858000" cy="9144000"/>
  <p:embeddedFontLst>
    <p:embeddedFont>
      <p:font typeface="Arimo" panose="020B0604020202020204" charset="0"/>
      <p:regular r:id="rId26"/>
    </p:embeddedFont>
    <p:embeddedFont>
      <p:font typeface="Calibri" panose="020F0502020204030204" pitchFamily="34" charset="0"/>
      <p:regular r:id="rId27"/>
      <p:bold r:id="rId28"/>
      <p:italic r:id="rId29"/>
      <p:boldItalic r:id="rId30"/>
    </p:embeddedFont>
    <p:embeddedFont>
      <p:font typeface="Poppins Light" panose="00000400000000000000" pitchFamily="2" charset="0"/>
      <p:regular r:id="rId31"/>
      <p:italic r:id="rId32"/>
    </p:embeddedFont>
    <p:embeddedFont>
      <p:font typeface="Poppins Light Bold" panose="020B0604020202020204" charset="0"/>
      <p:regular r:id="rId33"/>
    </p:embeddedFont>
    <p:embeddedFont>
      <p:font typeface="Poppins Medium" panose="00000600000000000000" pitchFamily="2" charset="0"/>
      <p:regular r:id="rId34"/>
      <p:italic r:id="rId35"/>
    </p:embeddedFont>
    <p:embeddedFont>
      <p:font typeface="Poppins Medium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7.xml"/><Relationship Id="rId7" Type="http://schemas.openxmlformats.org/officeDocument/2006/relationships/image" Target="../media/image2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72545">
            <a:off x="-1523214" y="-5524091"/>
            <a:ext cx="10578966" cy="114212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1491804" y="-343471"/>
            <a:ext cx="17375562" cy="184356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16730">
            <a:off x="-1354471" y="6313327"/>
            <a:ext cx="7628908" cy="6637150"/>
          </a:xfrm>
          <a:prstGeom prst="rect">
            <a:avLst/>
          </a:prstGeom>
        </p:spPr>
      </p:pic>
      <p:pic>
        <p:nvPicPr>
          <p:cNvPr id="5" name="Picture 5"/>
          <p:cNvPicPr>
            <a:picLocks noChangeAspect="1"/>
          </p:cNvPicPr>
          <p:nvPr/>
        </p:nvPicPr>
        <p:blipFill>
          <a:blip r:embed="rId8"/>
          <a:srcRect l="46864" t="9070" r="41890" b="40590"/>
          <a:stretch>
            <a:fillRect/>
          </a:stretch>
        </p:blipFill>
        <p:spPr>
          <a:xfrm>
            <a:off x="3404048" y="2513291"/>
            <a:ext cx="1945091" cy="4825828"/>
          </a:xfrm>
          <a:prstGeom prst="rect">
            <a:avLst/>
          </a:prstGeom>
        </p:spPr>
      </p:pic>
      <p:sp>
        <p:nvSpPr>
          <p:cNvPr id="6" name="TextBox 6"/>
          <p:cNvSpPr txBox="1"/>
          <p:nvPr/>
        </p:nvSpPr>
        <p:spPr>
          <a:xfrm>
            <a:off x="4567093" y="2675216"/>
            <a:ext cx="10670986" cy="5098717"/>
          </a:xfrm>
          <a:prstGeom prst="rect">
            <a:avLst/>
          </a:prstGeom>
        </p:spPr>
        <p:txBody>
          <a:bodyPr lIns="0" tIns="0" rIns="0" bIns="0" rtlCol="0" anchor="t">
            <a:spAutoFit/>
          </a:bodyPr>
          <a:lstStyle/>
          <a:p>
            <a:pPr algn="ctr">
              <a:lnSpc>
                <a:spcPts val="19810"/>
              </a:lnSpc>
            </a:pPr>
            <a:r>
              <a:rPr lang="en-US" sz="18009">
                <a:solidFill>
                  <a:srgbClr val="000000"/>
                </a:solidFill>
                <a:latin typeface="Poppins Medium Bold"/>
              </a:rPr>
              <a:t>CURING </a:t>
            </a:r>
          </a:p>
          <a:p>
            <a:pPr algn="ctr">
              <a:lnSpc>
                <a:spcPts val="19810"/>
              </a:lnSpc>
            </a:pPr>
            <a:r>
              <a:rPr lang="en-US" sz="18009">
                <a:solidFill>
                  <a:srgbClr val="000000"/>
                </a:solidFill>
                <a:latin typeface="Poppins Medium Bold"/>
              </a:rPr>
              <a:t>SOULS</a:t>
            </a:r>
          </a:p>
        </p:txBody>
      </p:sp>
      <p:sp>
        <p:nvSpPr>
          <p:cNvPr id="7" name="TextBox 7"/>
          <p:cNvSpPr txBox="1"/>
          <p:nvPr/>
        </p:nvSpPr>
        <p:spPr>
          <a:xfrm>
            <a:off x="3404048" y="7726308"/>
            <a:ext cx="5485154" cy="489563"/>
          </a:xfrm>
          <a:prstGeom prst="rect">
            <a:avLst/>
          </a:prstGeom>
        </p:spPr>
        <p:txBody>
          <a:bodyPr lIns="0" tIns="0" rIns="0" bIns="0" rtlCol="0" anchor="t">
            <a:spAutoFit/>
          </a:bodyPr>
          <a:lstStyle/>
          <a:p>
            <a:pPr>
              <a:lnSpc>
                <a:spcPts val="4059"/>
              </a:lnSpc>
            </a:pPr>
            <a:r>
              <a:rPr lang="en-US" sz="2899">
                <a:solidFill>
                  <a:srgbClr val="000000"/>
                </a:solidFill>
                <a:latin typeface="Poppins Light Bold"/>
              </a:rPr>
              <a:t>Guide: Dr Silambarasan E sir</a:t>
            </a:r>
          </a:p>
        </p:txBody>
      </p:sp>
      <p:sp>
        <p:nvSpPr>
          <p:cNvPr id="8" name="TextBox 8"/>
          <p:cNvSpPr txBox="1"/>
          <p:nvPr/>
        </p:nvSpPr>
        <p:spPr>
          <a:xfrm>
            <a:off x="10961780" y="7726308"/>
            <a:ext cx="5485154" cy="489563"/>
          </a:xfrm>
          <a:prstGeom prst="rect">
            <a:avLst/>
          </a:prstGeom>
        </p:spPr>
        <p:txBody>
          <a:bodyPr lIns="0" tIns="0" rIns="0" bIns="0" rtlCol="0" anchor="t">
            <a:spAutoFit/>
          </a:bodyPr>
          <a:lstStyle/>
          <a:p>
            <a:pPr>
              <a:lnSpc>
                <a:spcPts val="4059"/>
              </a:lnSpc>
            </a:pPr>
            <a:r>
              <a:rPr lang="en-US" sz="2899">
                <a:solidFill>
                  <a:srgbClr val="000000"/>
                </a:solidFill>
                <a:latin typeface="Poppins Light Bold"/>
              </a:rPr>
              <a:t>Reviewer: Dr Satish Kumar sir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99952" y="5948552"/>
            <a:ext cx="6861331" cy="746811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2997896" y="-4864705"/>
            <a:ext cx="9175022" cy="79822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602926">
            <a:off x="5538443" y="2676117"/>
            <a:ext cx="7211115" cy="7171782"/>
          </a:xfrm>
          <a:prstGeom prst="rect">
            <a:avLst/>
          </a:prstGeom>
        </p:spPr>
      </p:pic>
      <p:sp>
        <p:nvSpPr>
          <p:cNvPr id="5" name="TextBox 5"/>
          <p:cNvSpPr txBox="1"/>
          <p:nvPr/>
        </p:nvSpPr>
        <p:spPr>
          <a:xfrm>
            <a:off x="5251470" y="217338"/>
            <a:ext cx="7785059" cy="1015320"/>
          </a:xfrm>
          <a:prstGeom prst="rect">
            <a:avLst/>
          </a:prstGeom>
        </p:spPr>
        <p:txBody>
          <a:bodyPr lIns="0" tIns="0" rIns="0" bIns="0" rtlCol="0" anchor="t">
            <a:spAutoFit/>
          </a:bodyPr>
          <a:lstStyle/>
          <a:p>
            <a:pPr algn="ctr">
              <a:lnSpc>
                <a:spcPts val="7919"/>
              </a:lnSpc>
            </a:pPr>
            <a:r>
              <a:rPr lang="en-US" sz="6599">
                <a:solidFill>
                  <a:srgbClr val="000000"/>
                </a:solidFill>
                <a:latin typeface="Poppins Medium"/>
              </a:rPr>
              <a:t>SOFTWARES USED</a:t>
            </a:r>
          </a:p>
        </p:txBody>
      </p:sp>
      <p:sp>
        <p:nvSpPr>
          <p:cNvPr id="6" name="TextBox 6"/>
          <p:cNvSpPr txBox="1"/>
          <p:nvPr/>
        </p:nvSpPr>
        <p:spPr>
          <a:xfrm>
            <a:off x="2672335" y="2974343"/>
            <a:ext cx="3238431" cy="1096228"/>
          </a:xfrm>
          <a:prstGeom prst="rect">
            <a:avLst/>
          </a:prstGeom>
        </p:spPr>
        <p:txBody>
          <a:bodyPr lIns="0" tIns="0" rIns="0" bIns="0" rtlCol="0" anchor="t">
            <a:spAutoFit/>
          </a:bodyPr>
          <a:lstStyle/>
          <a:p>
            <a:pPr algn="ctr">
              <a:lnSpc>
                <a:spcPts val="9195"/>
              </a:lnSpc>
              <a:spcBef>
                <a:spcPct val="0"/>
              </a:spcBef>
            </a:pPr>
            <a:r>
              <a:rPr lang="en-US" sz="6130">
                <a:solidFill>
                  <a:srgbClr val="000000"/>
                </a:solidFill>
                <a:latin typeface="Poppins Light"/>
              </a:rPr>
              <a:t>Vs Code</a:t>
            </a:r>
          </a:p>
        </p:txBody>
      </p:sp>
      <p:sp>
        <p:nvSpPr>
          <p:cNvPr id="7" name="TextBox 7"/>
          <p:cNvSpPr txBox="1"/>
          <p:nvPr/>
        </p:nvSpPr>
        <p:spPr>
          <a:xfrm>
            <a:off x="12649200" y="7169436"/>
            <a:ext cx="3781304" cy="2284793"/>
          </a:xfrm>
          <a:prstGeom prst="rect">
            <a:avLst/>
          </a:prstGeom>
        </p:spPr>
        <p:txBody>
          <a:bodyPr wrap="square" lIns="0" tIns="0" rIns="0" bIns="0" rtlCol="0" anchor="t">
            <a:spAutoFit/>
          </a:bodyPr>
          <a:lstStyle/>
          <a:p>
            <a:pPr algn="ctr">
              <a:lnSpc>
                <a:spcPts val="9195"/>
              </a:lnSpc>
            </a:pPr>
            <a:r>
              <a:rPr lang="en-US" sz="6130" dirty="0">
                <a:solidFill>
                  <a:srgbClr val="000000"/>
                </a:solidFill>
                <a:latin typeface="Poppins Light"/>
              </a:rPr>
              <a:t>Adobe </a:t>
            </a:r>
          </a:p>
          <a:p>
            <a:pPr algn="ctr">
              <a:lnSpc>
                <a:spcPts val="9195"/>
              </a:lnSpc>
              <a:spcBef>
                <a:spcPct val="0"/>
              </a:spcBef>
            </a:pPr>
            <a:r>
              <a:rPr lang="en-US" sz="6130" dirty="0">
                <a:solidFill>
                  <a:srgbClr val="000000"/>
                </a:solidFill>
                <a:latin typeface="Poppins Light"/>
              </a:rPr>
              <a:t>Illustrator</a:t>
            </a:r>
          </a:p>
        </p:txBody>
      </p:sp>
      <p:sp>
        <p:nvSpPr>
          <p:cNvPr id="8" name="TextBox 8"/>
          <p:cNvSpPr txBox="1"/>
          <p:nvPr/>
        </p:nvSpPr>
        <p:spPr>
          <a:xfrm>
            <a:off x="1589615" y="7169436"/>
            <a:ext cx="4321151" cy="1096228"/>
          </a:xfrm>
          <a:prstGeom prst="rect">
            <a:avLst/>
          </a:prstGeom>
        </p:spPr>
        <p:txBody>
          <a:bodyPr lIns="0" tIns="0" rIns="0" bIns="0" rtlCol="0" anchor="t">
            <a:spAutoFit/>
          </a:bodyPr>
          <a:lstStyle/>
          <a:p>
            <a:pPr algn="ctr">
              <a:lnSpc>
                <a:spcPts val="9195"/>
              </a:lnSpc>
              <a:spcBef>
                <a:spcPct val="0"/>
              </a:spcBef>
            </a:pPr>
            <a:r>
              <a:rPr lang="en-US" sz="6130" dirty="0">
                <a:solidFill>
                  <a:srgbClr val="000000"/>
                </a:solidFill>
                <a:latin typeface="Poppins Light"/>
              </a:rPr>
              <a:t>Lucid Chart</a:t>
            </a:r>
          </a:p>
        </p:txBody>
      </p:sp>
      <p:sp>
        <p:nvSpPr>
          <p:cNvPr id="9" name="TextBox 9"/>
          <p:cNvSpPr txBox="1"/>
          <p:nvPr/>
        </p:nvSpPr>
        <p:spPr>
          <a:xfrm>
            <a:off x="13053700" y="2974343"/>
            <a:ext cx="2795900" cy="1096228"/>
          </a:xfrm>
          <a:prstGeom prst="rect">
            <a:avLst/>
          </a:prstGeom>
        </p:spPr>
        <p:txBody>
          <a:bodyPr wrap="square" lIns="0" tIns="0" rIns="0" bIns="0" rtlCol="0" anchor="t">
            <a:spAutoFit/>
          </a:bodyPr>
          <a:lstStyle/>
          <a:p>
            <a:pPr algn="ctr">
              <a:lnSpc>
                <a:spcPts val="9195"/>
              </a:lnSpc>
              <a:spcBef>
                <a:spcPct val="0"/>
              </a:spcBef>
            </a:pPr>
            <a:r>
              <a:rPr lang="en-US" sz="6130" dirty="0">
                <a:solidFill>
                  <a:srgbClr val="000000"/>
                </a:solidFill>
                <a:latin typeface="Poppins Light"/>
              </a:rPr>
              <a:t>Figma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sp>
        <p:nvSpPr>
          <p:cNvPr id="2" name="TextBox 2"/>
          <p:cNvSpPr txBox="1"/>
          <p:nvPr/>
        </p:nvSpPr>
        <p:spPr>
          <a:xfrm>
            <a:off x="3456221" y="310243"/>
            <a:ext cx="12007830" cy="718457"/>
          </a:xfrm>
          <a:prstGeom prst="rect">
            <a:avLst/>
          </a:prstGeom>
        </p:spPr>
        <p:txBody>
          <a:bodyPr lIns="0" tIns="0" rIns="0" bIns="0" rtlCol="0" anchor="t">
            <a:spAutoFit/>
          </a:bodyPr>
          <a:lstStyle/>
          <a:p>
            <a:pPr algn="ctr">
              <a:lnSpc>
                <a:spcPts val="5657"/>
              </a:lnSpc>
            </a:pPr>
            <a:r>
              <a:rPr lang="en-US" sz="4714">
                <a:solidFill>
                  <a:srgbClr val="000000"/>
                </a:solidFill>
                <a:latin typeface="Poppins Medium"/>
              </a:rPr>
              <a:t>SYSTEM ARCHITECTURE DIAGRAM</a:t>
            </a:r>
          </a:p>
        </p:txBody>
      </p:sp>
      <p:pic>
        <p:nvPicPr>
          <p:cNvPr id="4" name="Picture 3">
            <a:extLst>
              <a:ext uri="{FF2B5EF4-FFF2-40B4-BE49-F238E27FC236}">
                <a16:creationId xmlns:a16="http://schemas.microsoft.com/office/drawing/2014/main" id="{DDCEFC13-4023-4055-AC21-1F743C327A46}"/>
              </a:ext>
            </a:extLst>
          </p:cNvPr>
          <p:cNvPicPr>
            <a:picLocks noChangeAspect="1"/>
          </p:cNvPicPr>
          <p:nvPr/>
        </p:nvPicPr>
        <p:blipFill>
          <a:blip r:embed="rId2"/>
          <a:stretch>
            <a:fillRect/>
          </a:stretch>
        </p:blipFill>
        <p:spPr>
          <a:xfrm>
            <a:off x="5018427" y="1333500"/>
            <a:ext cx="8883417" cy="81392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5197227" y="561173"/>
            <a:ext cx="9279424"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LITERATURE REVIEW </a:t>
            </a:r>
          </a:p>
        </p:txBody>
      </p:sp>
      <p:sp>
        <p:nvSpPr>
          <p:cNvPr id="4" name="TextBox 4"/>
          <p:cNvSpPr txBox="1"/>
          <p:nvPr/>
        </p:nvSpPr>
        <p:spPr>
          <a:xfrm>
            <a:off x="1028700" y="3238697"/>
            <a:ext cx="16230600" cy="4699876"/>
          </a:xfrm>
          <a:prstGeom prst="rect">
            <a:avLst/>
          </a:prstGeom>
        </p:spPr>
        <p:txBody>
          <a:bodyPr lIns="0" tIns="0" rIns="0" bIns="0" rtlCol="0" anchor="t">
            <a:spAutoFit/>
          </a:bodyPr>
          <a:lstStyle/>
          <a:p>
            <a:pPr marL="770654" lvl="1" indent="-385327">
              <a:lnSpc>
                <a:spcPts val="464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The study on psychopathology of depression has found higher risk for recurrence of depression in patients with persistence of cognitive abnormality, notwithstanding clinical remission. </a:t>
            </a:r>
          </a:p>
          <a:p>
            <a:pPr marL="770654" lvl="1" indent="-385327">
              <a:lnSpc>
                <a:spcPts val="464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Yoga and spirituality is our Indian national wisdom, and this has been acknowledged by the world community and the United Nations.</a:t>
            </a:r>
          </a:p>
          <a:p>
            <a:pPr marL="770654" lvl="1" indent="-385327">
              <a:lnSpc>
                <a:spcPts val="464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The concept of quality of community life (QOCL) has assumed special significance in the medical field in the wake of progressive move towards rehumanizing high-tech medicine</a:t>
            </a:r>
            <a:r>
              <a:rPr lang="en-AS" sz="2800" dirty="0">
                <a:solidFill>
                  <a:srgbClr val="000000"/>
                </a:solidFill>
                <a:latin typeface="Poppins Light" panose="00000400000000000000" pitchFamily="2" charset="0"/>
                <a:cs typeface="Poppins Light" panose="00000400000000000000" pitchFamily="2" charset="0"/>
              </a:rPr>
              <a:t>.</a:t>
            </a:r>
            <a:r>
              <a:rPr lang="en-US" sz="3569" dirty="0">
                <a:solidFill>
                  <a:srgbClr val="000000"/>
                </a:solidFill>
                <a:latin typeface="Poppins Medium"/>
              </a:rPr>
              <a:t> </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2489041" y="4923278"/>
            <a:ext cx="9540516" cy="62447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pic>
        <p:nvPicPr>
          <p:cNvPr id="4" name="Picture 4"/>
          <p:cNvPicPr>
            <a:picLocks noChangeAspect="1"/>
          </p:cNvPicPr>
          <p:nvPr/>
        </p:nvPicPr>
        <p:blipFill>
          <a:blip r:embed="rId6"/>
          <a:srcRect/>
          <a:stretch>
            <a:fillRect/>
          </a:stretch>
        </p:blipFill>
        <p:spPr>
          <a:xfrm>
            <a:off x="5137884" y="6636565"/>
            <a:ext cx="8012231" cy="5847636"/>
          </a:xfrm>
          <a:prstGeom prst="rect">
            <a:avLst/>
          </a:prstGeom>
        </p:spPr>
      </p:pic>
      <p:sp>
        <p:nvSpPr>
          <p:cNvPr id="5" name="TextBox 5"/>
          <p:cNvSpPr txBox="1"/>
          <p:nvPr/>
        </p:nvSpPr>
        <p:spPr>
          <a:xfrm>
            <a:off x="4504288" y="535429"/>
            <a:ext cx="9279424"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MOLULE DESCRIPTION </a:t>
            </a:r>
          </a:p>
        </p:txBody>
      </p:sp>
      <p:sp>
        <p:nvSpPr>
          <p:cNvPr id="6" name="AutoShape 6"/>
          <p:cNvSpPr/>
          <p:nvPr/>
        </p:nvSpPr>
        <p:spPr>
          <a:xfrm rot="-9155664">
            <a:off x="3825626" y="7993886"/>
            <a:ext cx="2063567" cy="0"/>
          </a:xfrm>
          <a:prstGeom prst="line">
            <a:avLst/>
          </a:prstGeom>
          <a:ln w="47625" cap="rnd">
            <a:solidFill>
              <a:srgbClr val="5271FF"/>
            </a:solidFill>
            <a:prstDash val="solid"/>
            <a:headEnd type="none" w="sm" len="sm"/>
            <a:tailEnd type="triangle" w="lg" len="med"/>
          </a:ln>
        </p:spPr>
      </p:sp>
      <p:sp>
        <p:nvSpPr>
          <p:cNvPr id="7" name="AutoShape 7"/>
          <p:cNvSpPr/>
          <p:nvPr/>
        </p:nvSpPr>
        <p:spPr>
          <a:xfrm rot="-1799999">
            <a:off x="12423605" y="8005027"/>
            <a:ext cx="1861737" cy="0"/>
          </a:xfrm>
          <a:prstGeom prst="line">
            <a:avLst/>
          </a:prstGeom>
          <a:ln w="47625" cap="rnd">
            <a:solidFill>
              <a:srgbClr val="5271FF"/>
            </a:solidFill>
            <a:prstDash val="solid"/>
            <a:headEnd type="none" w="sm" len="sm"/>
            <a:tailEnd type="triangle" w="lg" len="med"/>
          </a:ln>
        </p:spPr>
      </p:sp>
      <p:sp>
        <p:nvSpPr>
          <p:cNvPr id="8" name="AutoShape 8"/>
          <p:cNvSpPr/>
          <p:nvPr/>
        </p:nvSpPr>
        <p:spPr>
          <a:xfrm rot="-3600000">
            <a:off x="10012678" y="5956457"/>
            <a:ext cx="1954952" cy="0"/>
          </a:xfrm>
          <a:prstGeom prst="line">
            <a:avLst/>
          </a:prstGeom>
          <a:ln w="47625" cap="rnd">
            <a:solidFill>
              <a:srgbClr val="5271FF"/>
            </a:solidFill>
            <a:prstDash val="solid"/>
            <a:headEnd type="none" w="sm" len="sm"/>
            <a:tailEnd type="triangle" w="lg" len="med"/>
          </a:ln>
        </p:spPr>
      </p:sp>
      <p:sp>
        <p:nvSpPr>
          <p:cNvPr id="9" name="AutoShape 9"/>
          <p:cNvSpPr/>
          <p:nvPr/>
        </p:nvSpPr>
        <p:spPr>
          <a:xfrm rot="-7268337">
            <a:off x="6475013" y="5964601"/>
            <a:ext cx="1974291" cy="0"/>
          </a:xfrm>
          <a:prstGeom prst="line">
            <a:avLst/>
          </a:prstGeom>
          <a:ln w="47625" cap="rnd">
            <a:solidFill>
              <a:srgbClr val="5271FF"/>
            </a:solidFill>
            <a:prstDash val="solid"/>
            <a:headEnd type="none" w="sm" len="sm"/>
            <a:tailEnd type="triangle" w="lg" len="med"/>
          </a:ln>
        </p:spPr>
      </p:sp>
      <p:sp>
        <p:nvSpPr>
          <p:cNvPr id="10" name="TextBox 10"/>
          <p:cNvSpPr txBox="1"/>
          <p:nvPr/>
        </p:nvSpPr>
        <p:spPr>
          <a:xfrm>
            <a:off x="672429" y="6446065"/>
            <a:ext cx="2675746" cy="1129412"/>
          </a:xfrm>
          <a:prstGeom prst="rect">
            <a:avLst/>
          </a:prstGeom>
        </p:spPr>
        <p:txBody>
          <a:bodyPr wrap="square" lIns="0" tIns="0" rIns="0" bIns="0" rtlCol="0" anchor="t">
            <a:spAutoFit/>
          </a:bodyPr>
          <a:lstStyle/>
          <a:p>
            <a:pPr algn="ctr">
              <a:lnSpc>
                <a:spcPts val="9411"/>
              </a:lnSpc>
              <a:spcBef>
                <a:spcPct val="0"/>
              </a:spcBef>
            </a:pPr>
            <a:r>
              <a:rPr lang="en-US" sz="6274" dirty="0">
                <a:solidFill>
                  <a:srgbClr val="000000"/>
                </a:solidFill>
                <a:latin typeface="Poppins Light"/>
              </a:rPr>
              <a:t>Ho</a:t>
            </a:r>
            <a:r>
              <a:rPr lang="en-AS" sz="6274" dirty="0">
                <a:solidFill>
                  <a:srgbClr val="000000"/>
                </a:solidFill>
                <a:latin typeface="Poppins Light"/>
              </a:rPr>
              <a:t>m</a:t>
            </a:r>
            <a:r>
              <a:rPr lang="en-US" sz="6274" dirty="0">
                <a:solidFill>
                  <a:srgbClr val="000000"/>
                </a:solidFill>
                <a:latin typeface="Poppins Light"/>
              </a:rPr>
              <a:t>e</a:t>
            </a:r>
          </a:p>
        </p:txBody>
      </p:sp>
      <p:sp>
        <p:nvSpPr>
          <p:cNvPr id="11" name="TextBox 11"/>
          <p:cNvSpPr txBox="1"/>
          <p:nvPr/>
        </p:nvSpPr>
        <p:spPr>
          <a:xfrm>
            <a:off x="14160631" y="6446065"/>
            <a:ext cx="3673380" cy="1146686"/>
          </a:xfrm>
          <a:prstGeom prst="rect">
            <a:avLst/>
          </a:prstGeom>
        </p:spPr>
        <p:txBody>
          <a:bodyPr wrap="square" lIns="0" tIns="0" rIns="0" bIns="0" rtlCol="0" anchor="t">
            <a:spAutoFit/>
          </a:bodyPr>
          <a:lstStyle/>
          <a:p>
            <a:pPr algn="ctr">
              <a:lnSpc>
                <a:spcPts val="9411"/>
              </a:lnSpc>
              <a:spcBef>
                <a:spcPct val="0"/>
              </a:spcBef>
            </a:pPr>
            <a:r>
              <a:rPr lang="en-US" sz="6274" dirty="0">
                <a:solidFill>
                  <a:srgbClr val="000000"/>
                </a:solidFill>
                <a:latin typeface="Poppins Light"/>
              </a:rPr>
              <a:t>Meditate</a:t>
            </a:r>
          </a:p>
        </p:txBody>
      </p:sp>
      <p:sp>
        <p:nvSpPr>
          <p:cNvPr id="12" name="TextBox 12"/>
          <p:cNvSpPr txBox="1"/>
          <p:nvPr/>
        </p:nvSpPr>
        <p:spPr>
          <a:xfrm>
            <a:off x="11049000" y="3455562"/>
            <a:ext cx="2514209" cy="1146686"/>
          </a:xfrm>
          <a:prstGeom prst="rect">
            <a:avLst/>
          </a:prstGeom>
        </p:spPr>
        <p:txBody>
          <a:bodyPr wrap="square" lIns="0" tIns="0" rIns="0" bIns="0" rtlCol="0" anchor="t">
            <a:spAutoFit/>
          </a:bodyPr>
          <a:lstStyle/>
          <a:p>
            <a:pPr algn="ctr">
              <a:lnSpc>
                <a:spcPts val="9411"/>
              </a:lnSpc>
              <a:spcBef>
                <a:spcPct val="0"/>
              </a:spcBef>
            </a:pPr>
            <a:r>
              <a:rPr lang="en-US" sz="6274" dirty="0">
                <a:solidFill>
                  <a:srgbClr val="000000"/>
                </a:solidFill>
                <a:latin typeface="Poppins Light"/>
              </a:rPr>
              <a:t>Event</a:t>
            </a:r>
          </a:p>
        </p:txBody>
      </p:sp>
      <p:sp>
        <p:nvSpPr>
          <p:cNvPr id="13" name="TextBox 13"/>
          <p:cNvSpPr txBox="1"/>
          <p:nvPr/>
        </p:nvSpPr>
        <p:spPr>
          <a:xfrm>
            <a:off x="4953001" y="3455562"/>
            <a:ext cx="2891288" cy="1146686"/>
          </a:xfrm>
          <a:prstGeom prst="rect">
            <a:avLst/>
          </a:prstGeom>
        </p:spPr>
        <p:txBody>
          <a:bodyPr wrap="square" lIns="0" tIns="0" rIns="0" bIns="0" rtlCol="0" anchor="t">
            <a:spAutoFit/>
          </a:bodyPr>
          <a:lstStyle/>
          <a:p>
            <a:pPr algn="ctr">
              <a:lnSpc>
                <a:spcPts val="9411"/>
              </a:lnSpc>
              <a:spcBef>
                <a:spcPct val="0"/>
              </a:spcBef>
            </a:pPr>
            <a:r>
              <a:rPr lang="en-US" sz="6274" dirty="0">
                <a:solidFill>
                  <a:srgbClr val="000000"/>
                </a:solidFill>
                <a:latin typeface="Poppins Light"/>
              </a:rPr>
              <a:t>Stories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4826778" y="1038225"/>
            <a:ext cx="9279424" cy="1099004"/>
          </a:xfrm>
          <a:prstGeom prst="rect">
            <a:avLst/>
          </a:prstGeom>
        </p:spPr>
        <p:txBody>
          <a:bodyPr lIns="0" tIns="0" rIns="0" bIns="0" rtlCol="0" anchor="t">
            <a:spAutoFit/>
          </a:bodyPr>
          <a:lstStyle/>
          <a:p>
            <a:pPr algn="ctr">
              <a:lnSpc>
                <a:spcPts val="8728"/>
              </a:lnSpc>
            </a:pPr>
            <a:r>
              <a:rPr lang="en-US" sz="7273">
                <a:solidFill>
                  <a:srgbClr val="000000"/>
                </a:solidFill>
                <a:latin typeface="Poppins Medium"/>
              </a:rPr>
              <a:t>HOME</a:t>
            </a:r>
          </a:p>
        </p:txBody>
      </p:sp>
      <p:sp>
        <p:nvSpPr>
          <p:cNvPr id="4" name="TextBox 4"/>
          <p:cNvSpPr txBox="1"/>
          <p:nvPr/>
        </p:nvSpPr>
        <p:spPr>
          <a:xfrm>
            <a:off x="1175812" y="3835808"/>
            <a:ext cx="16581356" cy="3256597"/>
          </a:xfrm>
          <a:prstGeom prst="rect">
            <a:avLst/>
          </a:prstGeom>
        </p:spPr>
        <p:txBody>
          <a:bodyPr lIns="0" tIns="0" rIns="0" bIns="0" rtlCol="0" anchor="t">
            <a:spAutoFit/>
          </a:bodyPr>
          <a:lstStyle/>
          <a:p>
            <a:pPr marL="888361" lvl="1" indent="-444181">
              <a:lnSpc>
                <a:spcPts val="534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It encompasses the overall layout with different components leading to rest of the website.</a:t>
            </a:r>
          </a:p>
          <a:p>
            <a:pPr marL="888361" lvl="1" indent="-444181">
              <a:lnSpc>
                <a:spcPts val="534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We made sure to embody a stress-relieving environment by opting for soothing and bright colors to make sure the people suffering feel mellow and welcomed.</a:t>
            </a:r>
          </a:p>
          <a:p>
            <a:pPr>
              <a:lnSpc>
                <a:spcPts val="5089"/>
              </a:lnSpc>
            </a:pPr>
            <a:endParaRPr lang="en-US" sz="1623" dirty="0">
              <a:solidFill>
                <a:srgbClr val="000000"/>
              </a:solidFill>
              <a:latin typeface="Arimo"/>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2124088" y="5075679"/>
            <a:ext cx="9540516" cy="62447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4912267" y="1028700"/>
            <a:ext cx="9279424"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STORIES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5"/>
          <p:cNvSpPr txBox="1"/>
          <p:nvPr/>
        </p:nvSpPr>
        <p:spPr>
          <a:xfrm>
            <a:off x="1028700" y="3533311"/>
            <a:ext cx="16230600" cy="3787447"/>
          </a:xfrm>
          <a:prstGeom prst="rect">
            <a:avLst/>
          </a:prstGeom>
        </p:spPr>
        <p:txBody>
          <a:bodyPr lIns="0" tIns="0" rIns="0" bIns="0" rtlCol="0" anchor="t">
            <a:spAutoFit/>
          </a:bodyPr>
          <a:lstStyle/>
          <a:p>
            <a:pPr marL="822650" lvl="1" indent="-411325">
              <a:lnSpc>
                <a:spcPts val="4953"/>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As to cater to every need of our visitors, this sections provides a vast array of videos, audios and imagery.</a:t>
            </a:r>
          </a:p>
          <a:p>
            <a:pPr marL="822650" lvl="1" indent="-411325">
              <a:lnSpc>
                <a:spcPts val="4953"/>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Multiple Ted Talks, podcasts where survivors go through their inspiring yet hard fought battles have been linked in this section.</a:t>
            </a:r>
          </a:p>
          <a:p>
            <a:pPr marL="822650" lvl="1" indent="-411325">
              <a:lnSpc>
                <a:spcPts val="4953"/>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Users will also be able to share their inner thoughts or stories which will be for others to see, as we thought it would be inspirational.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5225723" y="1028700"/>
            <a:ext cx="9279424"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EVENT &amp; MEDITATE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5"/>
          <p:cNvSpPr txBox="1"/>
          <p:nvPr/>
        </p:nvSpPr>
        <p:spPr>
          <a:xfrm>
            <a:off x="1228172" y="3483553"/>
            <a:ext cx="15831656" cy="4466223"/>
          </a:xfrm>
          <a:prstGeom prst="rect">
            <a:avLst/>
          </a:prstGeom>
        </p:spPr>
        <p:txBody>
          <a:bodyPr lIns="0" tIns="0" rIns="0" bIns="0" rtlCol="0" anchor="t">
            <a:spAutoFit/>
          </a:bodyPr>
          <a:lstStyle/>
          <a:p>
            <a:pPr marL="830444" lvl="1" indent="-415222">
              <a:lnSpc>
                <a:spcPts val="500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Details of any forthcoming events in relation with mental health like various workshops, campaigns, community gatherings or conferences will be displayed under the events tab.</a:t>
            </a:r>
          </a:p>
          <a:p>
            <a:pPr marL="830444" lvl="1" indent="-415222">
              <a:lnSpc>
                <a:spcPts val="500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When it comes to help with stress and anxiety meditation comes handy. Types of meditation and its benefits </a:t>
            </a:r>
            <a:r>
              <a:rPr lang="en-US" sz="2800" dirty="0" err="1">
                <a:solidFill>
                  <a:srgbClr val="000000"/>
                </a:solidFill>
                <a:latin typeface="Poppins Light" panose="00000400000000000000" pitchFamily="2" charset="0"/>
                <a:cs typeface="Poppins Light" panose="00000400000000000000" pitchFamily="2" charset="0"/>
              </a:rPr>
              <a:t>etc</a:t>
            </a:r>
            <a:r>
              <a:rPr lang="en-US" sz="2800" dirty="0">
                <a:solidFill>
                  <a:srgbClr val="000000"/>
                </a:solidFill>
                <a:latin typeface="Poppins Light" panose="00000400000000000000" pitchFamily="2" charset="0"/>
                <a:cs typeface="Poppins Light" panose="00000400000000000000" pitchFamily="2" charset="0"/>
              </a:rPr>
              <a:t> are some of the areas we have focused on under meditate.</a:t>
            </a:r>
          </a:p>
          <a:p>
            <a:pPr>
              <a:lnSpc>
                <a:spcPts val="5000"/>
              </a:lnSpc>
            </a:pPr>
            <a:endParaRPr lang="en-US" sz="3846" dirty="0">
              <a:solidFill>
                <a:srgbClr val="000000"/>
              </a:solidFill>
              <a:latin typeface="Poppi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4741290" y="1028700"/>
            <a:ext cx="9279424"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MORE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5"/>
          <p:cNvSpPr txBox="1"/>
          <p:nvPr/>
        </p:nvSpPr>
        <p:spPr>
          <a:xfrm>
            <a:off x="1228172" y="3312749"/>
            <a:ext cx="15831656" cy="5107424"/>
          </a:xfrm>
          <a:prstGeom prst="rect">
            <a:avLst/>
          </a:prstGeom>
        </p:spPr>
        <p:txBody>
          <a:bodyPr lIns="0" tIns="0" rIns="0" bIns="0" rtlCol="0" anchor="t">
            <a:spAutoFit/>
          </a:bodyPr>
          <a:lstStyle/>
          <a:p>
            <a:pPr marL="830444" lvl="1" indent="-415222">
              <a:lnSpc>
                <a:spcPts val="500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Firstly, a feedback form for our users to fill up where they can rate their overall experience with our platform. They can drop by any ideas or other critique in the message box at the bottom of our form alongside their details.</a:t>
            </a:r>
          </a:p>
          <a:p>
            <a:pPr marL="830444" lvl="1" indent="-415222">
              <a:lnSpc>
                <a:spcPts val="500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Need help: Users can find names and numbers of reputed psychologists, psychiatrists if they decide of seeking professional help.</a:t>
            </a:r>
          </a:p>
          <a:p>
            <a:pPr marL="830444" lvl="1" indent="-415222">
              <a:lnSpc>
                <a:spcPts val="5000"/>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About us: We have tried to put a face to the website and explain our main motto, featuring the names of our creative team.</a:t>
            </a:r>
          </a:p>
          <a:p>
            <a:pPr>
              <a:lnSpc>
                <a:spcPts val="5000"/>
              </a:lnSpc>
            </a:pPr>
            <a:endParaRPr lang="en-US" sz="3846" dirty="0">
              <a:solidFill>
                <a:srgbClr val="000000"/>
              </a:solidFill>
              <a:latin typeface="Poppi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2">
            <a:extLst>
              <a:ext uri="{FF2B5EF4-FFF2-40B4-BE49-F238E27FC236}">
                <a16:creationId xmlns:a16="http://schemas.microsoft.com/office/drawing/2014/main" id="{6746CD5D-048F-4791-9D4F-70DA52DFE494}"/>
              </a:ext>
            </a:extLst>
          </p:cNvPr>
          <p:cNvSpPr txBox="1"/>
          <p:nvPr/>
        </p:nvSpPr>
        <p:spPr>
          <a:xfrm>
            <a:off x="3352800" y="419100"/>
            <a:ext cx="12007830" cy="718457"/>
          </a:xfrm>
          <a:prstGeom prst="rect">
            <a:avLst/>
          </a:prstGeom>
        </p:spPr>
        <p:txBody>
          <a:bodyPr lIns="0" tIns="0" rIns="0" bIns="0" rtlCol="0" anchor="t">
            <a:spAutoFit/>
          </a:bodyPr>
          <a:lstStyle/>
          <a:p>
            <a:pPr algn="ctr">
              <a:lnSpc>
                <a:spcPts val="5657"/>
              </a:lnSpc>
            </a:pPr>
            <a:r>
              <a:rPr lang="en-AS" sz="4714" dirty="0">
                <a:solidFill>
                  <a:srgbClr val="000000"/>
                </a:solidFill>
                <a:latin typeface="Poppins Medium"/>
              </a:rPr>
              <a:t>IMPLEMENTATION CODING</a:t>
            </a:r>
            <a:endParaRPr lang="en-US" sz="4714" dirty="0">
              <a:solidFill>
                <a:srgbClr val="000000"/>
              </a:solidFill>
              <a:latin typeface="Poppins Medium"/>
            </a:endParaRPr>
          </a:p>
        </p:txBody>
      </p:sp>
      <p:pic>
        <p:nvPicPr>
          <p:cNvPr id="6" name="Google Shape;402;p46">
            <a:extLst>
              <a:ext uri="{FF2B5EF4-FFF2-40B4-BE49-F238E27FC236}">
                <a16:creationId xmlns:a16="http://schemas.microsoft.com/office/drawing/2014/main" id="{F4F29B20-032E-4AA7-BCAB-15B806885EDA}"/>
              </a:ext>
            </a:extLst>
          </p:cNvPr>
          <p:cNvPicPr preferRelativeResize="0"/>
          <p:nvPr/>
        </p:nvPicPr>
        <p:blipFill rotWithShape="1">
          <a:blip r:embed="rId6">
            <a:alphaModFix/>
          </a:blip>
          <a:srcRect b="12929"/>
          <a:stretch/>
        </p:blipFill>
        <p:spPr>
          <a:xfrm>
            <a:off x="4332062" y="2242187"/>
            <a:ext cx="9623875" cy="5802626"/>
          </a:xfrm>
          <a:prstGeom prst="rect">
            <a:avLst/>
          </a:prstGeom>
          <a:noFill/>
          <a:ln>
            <a:noFill/>
          </a:ln>
        </p:spPr>
      </p:pic>
      <p:grpSp>
        <p:nvGrpSpPr>
          <p:cNvPr id="7" name="Google Shape;396;p46">
            <a:extLst>
              <a:ext uri="{FF2B5EF4-FFF2-40B4-BE49-F238E27FC236}">
                <a16:creationId xmlns:a16="http://schemas.microsoft.com/office/drawing/2014/main" id="{B23553B2-0701-4E1F-B67B-D4A67C4BD475}"/>
              </a:ext>
            </a:extLst>
          </p:cNvPr>
          <p:cNvGrpSpPr/>
          <p:nvPr/>
        </p:nvGrpSpPr>
        <p:grpSpPr>
          <a:xfrm>
            <a:off x="3975495" y="1925758"/>
            <a:ext cx="10338767" cy="7786337"/>
            <a:chOff x="1018638" y="1365610"/>
            <a:chExt cx="4309200" cy="3041417"/>
          </a:xfrm>
        </p:grpSpPr>
        <p:sp>
          <p:nvSpPr>
            <p:cNvPr id="8" name="Google Shape;397;p46">
              <a:extLst>
                <a:ext uri="{FF2B5EF4-FFF2-40B4-BE49-F238E27FC236}">
                  <a16:creationId xmlns:a16="http://schemas.microsoft.com/office/drawing/2014/main" id="{07A49F1E-FA6F-4769-A615-BB992525A202}"/>
                </a:ext>
              </a:extLst>
            </p:cNvPr>
            <p:cNvSpPr/>
            <p:nvPr/>
          </p:nvSpPr>
          <p:spPr>
            <a:xfrm>
              <a:off x="1018638" y="1365610"/>
              <a:ext cx="4309200" cy="25263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8;p46">
              <a:extLst>
                <a:ext uri="{FF2B5EF4-FFF2-40B4-BE49-F238E27FC236}">
                  <a16:creationId xmlns:a16="http://schemas.microsoft.com/office/drawing/2014/main" id="{6CC41904-4EF7-4EA2-A605-428DE50AAEF8}"/>
                </a:ext>
              </a:extLst>
            </p:cNvPr>
            <p:cNvSpPr/>
            <p:nvPr/>
          </p:nvSpPr>
          <p:spPr>
            <a:xfrm>
              <a:off x="1047937" y="1393132"/>
              <a:ext cx="4250700" cy="2471400"/>
            </a:xfrm>
            <a:prstGeom prst="roundRect">
              <a:avLst>
                <a:gd name="adj" fmla="val 3282"/>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9;p46">
              <a:extLst>
                <a:ext uri="{FF2B5EF4-FFF2-40B4-BE49-F238E27FC236}">
                  <a16:creationId xmlns:a16="http://schemas.microsoft.com/office/drawing/2014/main" id="{E7A9CC19-E255-4BC8-BB71-EEE269BB4523}"/>
                </a:ext>
              </a:extLst>
            </p:cNvPr>
            <p:cNvSpPr/>
            <p:nvPr/>
          </p:nvSpPr>
          <p:spPr>
            <a:xfrm>
              <a:off x="1166671" y="1493180"/>
              <a:ext cx="4016700" cy="2269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0;p46">
              <a:extLst>
                <a:ext uri="{FF2B5EF4-FFF2-40B4-BE49-F238E27FC236}">
                  <a16:creationId xmlns:a16="http://schemas.microsoft.com/office/drawing/2014/main" id="{7D422CF8-3D30-492E-88EE-D4D689432714}"/>
                </a:ext>
              </a:extLst>
            </p:cNvPr>
            <p:cNvSpPr/>
            <p:nvPr/>
          </p:nvSpPr>
          <p:spPr>
            <a:xfrm>
              <a:off x="2435661" y="3891993"/>
              <a:ext cx="1471613" cy="51503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1"/>
              </a:solidFill>
              <a:prstDash val="solid"/>
              <a:round/>
              <a:headEnd type="none" w="med" len="med"/>
              <a:tailEnd type="none" w="med" len="med"/>
            </a:ln>
          </p:spPr>
        </p:sp>
        <p:cxnSp>
          <p:nvCxnSpPr>
            <p:cNvPr id="12" name="Google Shape;401;p46">
              <a:extLst>
                <a:ext uri="{FF2B5EF4-FFF2-40B4-BE49-F238E27FC236}">
                  <a16:creationId xmlns:a16="http://schemas.microsoft.com/office/drawing/2014/main" id="{7D21524C-C845-4D7B-B76F-B250A56ABE92}"/>
                </a:ext>
              </a:extLst>
            </p:cNvPr>
            <p:cNvCxnSpPr/>
            <p:nvPr/>
          </p:nvCxnSpPr>
          <p:spPr>
            <a:xfrm>
              <a:off x="2451387" y="4358052"/>
              <a:ext cx="14502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829464">
            <a:off x="-2733111" y="-5664626"/>
            <a:ext cx="9856415" cy="106412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178143">
            <a:off x="11836261" y="4752437"/>
            <a:ext cx="9540516" cy="6244701"/>
          </a:xfrm>
          <a:prstGeom prst="rect">
            <a:avLst/>
          </a:prstGeom>
        </p:spPr>
      </p:pic>
      <p:sp>
        <p:nvSpPr>
          <p:cNvPr id="5" name="TextBox 2">
            <a:extLst>
              <a:ext uri="{FF2B5EF4-FFF2-40B4-BE49-F238E27FC236}">
                <a16:creationId xmlns:a16="http://schemas.microsoft.com/office/drawing/2014/main" id="{B91A46EE-5A35-46B7-A2CE-BB75A0F6287E}"/>
              </a:ext>
            </a:extLst>
          </p:cNvPr>
          <p:cNvSpPr txBox="1"/>
          <p:nvPr/>
        </p:nvSpPr>
        <p:spPr>
          <a:xfrm>
            <a:off x="3352800" y="419100"/>
            <a:ext cx="12007830" cy="718457"/>
          </a:xfrm>
          <a:prstGeom prst="rect">
            <a:avLst/>
          </a:prstGeom>
        </p:spPr>
        <p:txBody>
          <a:bodyPr lIns="0" tIns="0" rIns="0" bIns="0" rtlCol="0" anchor="t">
            <a:spAutoFit/>
          </a:bodyPr>
          <a:lstStyle/>
          <a:p>
            <a:pPr algn="ctr">
              <a:lnSpc>
                <a:spcPts val="5657"/>
              </a:lnSpc>
            </a:pPr>
            <a:r>
              <a:rPr lang="en-AS" sz="4714" dirty="0">
                <a:solidFill>
                  <a:srgbClr val="000000"/>
                </a:solidFill>
                <a:latin typeface="Poppins Medium"/>
              </a:rPr>
              <a:t>DEMO</a:t>
            </a:r>
            <a:endParaRPr lang="en-US" sz="4714" dirty="0">
              <a:solidFill>
                <a:srgbClr val="000000"/>
              </a:solidFill>
              <a:latin typeface="Poppins Medium"/>
            </a:endParaRPr>
          </a:p>
        </p:txBody>
      </p:sp>
      <p:pic>
        <p:nvPicPr>
          <p:cNvPr id="3" name="WhatsApp Video 2021-12-22 at 11.20.27 PM">
            <a:hlinkClick r:id="" action="ppaction://media"/>
            <a:extLst>
              <a:ext uri="{FF2B5EF4-FFF2-40B4-BE49-F238E27FC236}">
                <a16:creationId xmlns:a16="http://schemas.microsoft.com/office/drawing/2014/main" id="{FC79DBEC-CF10-46B5-8D4C-F801FFBA99D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63765" y="1866900"/>
            <a:ext cx="13560470" cy="762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7051" y="2601579"/>
            <a:ext cx="2335737" cy="232299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31000" y="2601579"/>
            <a:ext cx="2252913" cy="224062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0057" y="5670623"/>
            <a:ext cx="2146086" cy="213438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7744" y="2683951"/>
            <a:ext cx="2240625" cy="224062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763960" y="5670623"/>
            <a:ext cx="2134380" cy="2134380"/>
          </a:xfrm>
          <a:prstGeom prst="rect">
            <a:avLst/>
          </a:prstGeom>
        </p:spPr>
      </p:pic>
      <p:sp>
        <p:nvSpPr>
          <p:cNvPr id="7" name="TextBox 7"/>
          <p:cNvSpPr txBox="1"/>
          <p:nvPr/>
        </p:nvSpPr>
        <p:spPr>
          <a:xfrm>
            <a:off x="882185" y="1531576"/>
            <a:ext cx="1865871" cy="518161"/>
          </a:xfrm>
          <a:prstGeom prst="rect">
            <a:avLst/>
          </a:prstGeom>
        </p:spPr>
        <p:txBody>
          <a:bodyPr lIns="0" tIns="0" rIns="0" bIns="0" rtlCol="0" anchor="t">
            <a:spAutoFit/>
          </a:bodyPr>
          <a:lstStyle/>
          <a:p>
            <a:pPr marL="0" lvl="0" indent="0">
              <a:lnSpc>
                <a:spcPts val="4349"/>
              </a:lnSpc>
            </a:pPr>
            <a:r>
              <a:rPr lang="en-US" sz="2899">
                <a:solidFill>
                  <a:srgbClr val="000000"/>
                </a:solidFill>
                <a:latin typeface="Poppins Light"/>
              </a:rPr>
              <a:t>Group 147</a:t>
            </a:r>
          </a:p>
        </p:txBody>
      </p:sp>
      <p:sp>
        <p:nvSpPr>
          <p:cNvPr id="8" name="TextBox 8"/>
          <p:cNvSpPr txBox="1"/>
          <p:nvPr/>
        </p:nvSpPr>
        <p:spPr>
          <a:xfrm>
            <a:off x="1173676" y="5029200"/>
            <a:ext cx="3148761" cy="1397115"/>
          </a:xfrm>
          <a:prstGeom prst="rect">
            <a:avLst/>
          </a:prstGeom>
        </p:spPr>
        <p:txBody>
          <a:bodyPr lIns="0" tIns="0" rIns="0" bIns="0" rtlCol="0" anchor="t">
            <a:spAutoFit/>
          </a:bodyPr>
          <a:lstStyle/>
          <a:p>
            <a:pPr algn="ctr">
              <a:lnSpc>
                <a:spcPts val="5611"/>
              </a:lnSpc>
            </a:pPr>
            <a:r>
              <a:rPr lang="en-US" sz="3741">
                <a:solidFill>
                  <a:srgbClr val="000000"/>
                </a:solidFill>
                <a:latin typeface="Poppins Light"/>
              </a:rPr>
              <a:t>Utkarsh Singh</a:t>
            </a:r>
          </a:p>
          <a:p>
            <a:pPr marL="0" lvl="0" indent="0" algn="ctr">
              <a:lnSpc>
                <a:spcPts val="5611"/>
              </a:lnSpc>
            </a:pPr>
            <a:r>
              <a:rPr lang="en-US" sz="3741">
                <a:solidFill>
                  <a:srgbClr val="000000"/>
                </a:solidFill>
                <a:latin typeface="Poppins Light"/>
              </a:rPr>
              <a:t>20BCE10111</a:t>
            </a:r>
          </a:p>
        </p:txBody>
      </p:sp>
      <p:sp>
        <p:nvSpPr>
          <p:cNvPr id="9" name="TextBox 9"/>
          <p:cNvSpPr txBox="1"/>
          <p:nvPr/>
        </p:nvSpPr>
        <p:spPr>
          <a:xfrm>
            <a:off x="-247469" y="297224"/>
            <a:ext cx="7143612" cy="1310551"/>
          </a:xfrm>
          <a:prstGeom prst="rect">
            <a:avLst/>
          </a:prstGeom>
        </p:spPr>
        <p:txBody>
          <a:bodyPr lIns="0" tIns="0" rIns="0" bIns="0" rtlCol="0" anchor="t">
            <a:spAutoFit/>
          </a:bodyPr>
          <a:lstStyle/>
          <a:p>
            <a:pPr algn="ctr">
              <a:lnSpc>
                <a:spcPts val="10639"/>
              </a:lnSpc>
            </a:pPr>
            <a:r>
              <a:rPr lang="en-US" sz="7599">
                <a:solidFill>
                  <a:srgbClr val="000000"/>
                </a:solidFill>
                <a:latin typeface="Poppins Medium Bold"/>
              </a:rPr>
              <a:t>OUR TEAM</a:t>
            </a:r>
          </a:p>
        </p:txBody>
      </p:sp>
      <p:sp>
        <p:nvSpPr>
          <p:cNvPr id="10" name="TextBox 10"/>
          <p:cNvSpPr txBox="1"/>
          <p:nvPr/>
        </p:nvSpPr>
        <p:spPr>
          <a:xfrm>
            <a:off x="14110539" y="5029200"/>
            <a:ext cx="3148761" cy="1397115"/>
          </a:xfrm>
          <a:prstGeom prst="rect">
            <a:avLst/>
          </a:prstGeom>
        </p:spPr>
        <p:txBody>
          <a:bodyPr lIns="0" tIns="0" rIns="0" bIns="0" rtlCol="0" anchor="t">
            <a:spAutoFit/>
          </a:bodyPr>
          <a:lstStyle/>
          <a:p>
            <a:pPr algn="ctr">
              <a:lnSpc>
                <a:spcPts val="5611"/>
              </a:lnSpc>
            </a:pPr>
            <a:r>
              <a:rPr lang="en-US" sz="3741">
                <a:solidFill>
                  <a:srgbClr val="000000"/>
                </a:solidFill>
                <a:latin typeface="Poppins Light"/>
              </a:rPr>
              <a:t>Nivedita Kokil</a:t>
            </a:r>
          </a:p>
          <a:p>
            <a:pPr marL="0" lvl="0" indent="0" algn="ctr">
              <a:lnSpc>
                <a:spcPts val="5611"/>
              </a:lnSpc>
            </a:pPr>
            <a:r>
              <a:rPr lang="en-US" sz="3741">
                <a:solidFill>
                  <a:srgbClr val="000000"/>
                </a:solidFill>
                <a:latin typeface="Poppins Light"/>
              </a:rPr>
              <a:t>20BCE10341</a:t>
            </a:r>
          </a:p>
        </p:txBody>
      </p:sp>
      <p:sp>
        <p:nvSpPr>
          <p:cNvPr id="11" name="TextBox 11"/>
          <p:cNvSpPr txBox="1"/>
          <p:nvPr/>
        </p:nvSpPr>
        <p:spPr>
          <a:xfrm>
            <a:off x="11256769" y="7861185"/>
            <a:ext cx="3148761" cy="1397115"/>
          </a:xfrm>
          <a:prstGeom prst="rect">
            <a:avLst/>
          </a:prstGeom>
        </p:spPr>
        <p:txBody>
          <a:bodyPr lIns="0" tIns="0" rIns="0" bIns="0" rtlCol="0" anchor="t">
            <a:spAutoFit/>
          </a:bodyPr>
          <a:lstStyle/>
          <a:p>
            <a:pPr algn="ctr">
              <a:lnSpc>
                <a:spcPts val="5611"/>
              </a:lnSpc>
            </a:pPr>
            <a:r>
              <a:rPr lang="en-US" sz="3741">
                <a:solidFill>
                  <a:srgbClr val="000000"/>
                </a:solidFill>
                <a:latin typeface="Poppins Light"/>
              </a:rPr>
              <a:t>Ayush Yadav</a:t>
            </a:r>
          </a:p>
          <a:p>
            <a:pPr marL="0" lvl="0" indent="0" algn="ctr">
              <a:lnSpc>
                <a:spcPts val="5611"/>
              </a:lnSpc>
            </a:pPr>
            <a:r>
              <a:rPr lang="en-US" sz="3741">
                <a:solidFill>
                  <a:srgbClr val="000000"/>
                </a:solidFill>
                <a:latin typeface="Poppins Light"/>
              </a:rPr>
              <a:t>20BCE10947</a:t>
            </a:r>
          </a:p>
        </p:txBody>
      </p:sp>
      <p:sp>
        <p:nvSpPr>
          <p:cNvPr id="12" name="TextBox 12"/>
          <p:cNvSpPr txBox="1"/>
          <p:nvPr/>
        </p:nvSpPr>
        <p:spPr>
          <a:xfrm>
            <a:off x="4058544" y="8150746"/>
            <a:ext cx="3529112" cy="1397115"/>
          </a:xfrm>
          <a:prstGeom prst="rect">
            <a:avLst/>
          </a:prstGeom>
        </p:spPr>
        <p:txBody>
          <a:bodyPr lIns="0" tIns="0" rIns="0" bIns="0" rtlCol="0" anchor="t">
            <a:spAutoFit/>
          </a:bodyPr>
          <a:lstStyle/>
          <a:p>
            <a:pPr algn="ctr">
              <a:lnSpc>
                <a:spcPts val="5611"/>
              </a:lnSpc>
            </a:pPr>
            <a:r>
              <a:rPr lang="en-US" sz="3741" dirty="0">
                <a:solidFill>
                  <a:srgbClr val="000000"/>
                </a:solidFill>
                <a:latin typeface="Poppins Light"/>
              </a:rPr>
              <a:t>Anushka Singh</a:t>
            </a:r>
          </a:p>
          <a:p>
            <a:pPr marL="0" lvl="0" indent="0" algn="ctr">
              <a:lnSpc>
                <a:spcPts val="5611"/>
              </a:lnSpc>
            </a:pPr>
            <a:r>
              <a:rPr lang="en-US" sz="3741" dirty="0">
                <a:solidFill>
                  <a:srgbClr val="000000"/>
                </a:solidFill>
                <a:latin typeface="Poppins Light"/>
              </a:rPr>
              <a:t>20BCE10</a:t>
            </a:r>
            <a:r>
              <a:rPr lang="en-AS" sz="3741" dirty="0">
                <a:solidFill>
                  <a:srgbClr val="000000"/>
                </a:solidFill>
                <a:latin typeface="Poppins Light"/>
              </a:rPr>
              <a:t>371</a:t>
            </a:r>
            <a:endParaRPr lang="en-US" sz="3741" dirty="0">
              <a:solidFill>
                <a:srgbClr val="000000"/>
              </a:solidFill>
              <a:latin typeface="Poppins Light"/>
            </a:endParaRPr>
          </a:p>
        </p:txBody>
      </p:sp>
      <p:sp>
        <p:nvSpPr>
          <p:cNvPr id="13" name="TextBox 13"/>
          <p:cNvSpPr txBox="1"/>
          <p:nvPr/>
        </p:nvSpPr>
        <p:spPr>
          <a:xfrm>
            <a:off x="7783340" y="5029200"/>
            <a:ext cx="3348233" cy="1397115"/>
          </a:xfrm>
          <a:prstGeom prst="rect">
            <a:avLst/>
          </a:prstGeom>
        </p:spPr>
        <p:txBody>
          <a:bodyPr lIns="0" tIns="0" rIns="0" bIns="0" rtlCol="0" anchor="t">
            <a:spAutoFit/>
          </a:bodyPr>
          <a:lstStyle/>
          <a:p>
            <a:pPr algn="ctr">
              <a:lnSpc>
                <a:spcPts val="5611"/>
              </a:lnSpc>
            </a:pPr>
            <a:r>
              <a:rPr lang="en-US" sz="3741">
                <a:solidFill>
                  <a:srgbClr val="000000"/>
                </a:solidFill>
                <a:latin typeface="Poppins Light"/>
              </a:rPr>
              <a:t>Srishti Saxena</a:t>
            </a:r>
          </a:p>
          <a:p>
            <a:pPr marL="0" lvl="0" indent="0" algn="ctr">
              <a:lnSpc>
                <a:spcPts val="5611"/>
              </a:lnSpc>
            </a:pPr>
            <a:r>
              <a:rPr lang="en-US" sz="3741">
                <a:solidFill>
                  <a:srgbClr val="000000"/>
                </a:solidFill>
                <a:latin typeface="Poppins Light"/>
              </a:rPr>
              <a:t>20BCE10315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91A46EE-5A35-46B7-A2CE-BB75A0F6287E}"/>
              </a:ext>
            </a:extLst>
          </p:cNvPr>
          <p:cNvSpPr txBox="1"/>
          <p:nvPr/>
        </p:nvSpPr>
        <p:spPr>
          <a:xfrm>
            <a:off x="3352800" y="419100"/>
            <a:ext cx="12007830" cy="718457"/>
          </a:xfrm>
          <a:prstGeom prst="rect">
            <a:avLst/>
          </a:prstGeom>
        </p:spPr>
        <p:txBody>
          <a:bodyPr lIns="0" tIns="0" rIns="0" bIns="0" rtlCol="0" anchor="t">
            <a:spAutoFit/>
          </a:bodyPr>
          <a:lstStyle/>
          <a:p>
            <a:pPr algn="ctr">
              <a:lnSpc>
                <a:spcPts val="5657"/>
              </a:lnSpc>
            </a:pPr>
            <a:r>
              <a:rPr lang="en-AS" sz="4714" dirty="0">
                <a:solidFill>
                  <a:srgbClr val="000000"/>
                </a:solidFill>
                <a:latin typeface="Poppins Medium"/>
              </a:rPr>
              <a:t>SNAPSHOTS</a:t>
            </a:r>
            <a:endParaRPr lang="en-US" sz="4714" dirty="0">
              <a:solidFill>
                <a:srgbClr val="000000"/>
              </a:solidFill>
              <a:latin typeface="Poppins Medium"/>
            </a:endParaRPr>
          </a:p>
        </p:txBody>
      </p:sp>
      <p:pic>
        <p:nvPicPr>
          <p:cNvPr id="6" name="Picture 5">
            <a:extLst>
              <a:ext uri="{FF2B5EF4-FFF2-40B4-BE49-F238E27FC236}">
                <a16:creationId xmlns:a16="http://schemas.microsoft.com/office/drawing/2014/main" id="{BCDFFF3A-7F14-491F-879F-7B7A31B43000}"/>
              </a:ext>
            </a:extLst>
          </p:cNvPr>
          <p:cNvPicPr>
            <a:picLocks noChangeAspect="1"/>
          </p:cNvPicPr>
          <p:nvPr/>
        </p:nvPicPr>
        <p:blipFill>
          <a:blip r:embed="rId2"/>
          <a:stretch>
            <a:fillRect/>
          </a:stretch>
        </p:blipFill>
        <p:spPr>
          <a:xfrm>
            <a:off x="304799" y="1345518"/>
            <a:ext cx="8867776" cy="4392320"/>
          </a:xfrm>
          <a:prstGeom prst="rect">
            <a:avLst/>
          </a:prstGeom>
        </p:spPr>
      </p:pic>
      <p:pic>
        <p:nvPicPr>
          <p:cNvPr id="8" name="Picture 7">
            <a:extLst>
              <a:ext uri="{FF2B5EF4-FFF2-40B4-BE49-F238E27FC236}">
                <a16:creationId xmlns:a16="http://schemas.microsoft.com/office/drawing/2014/main" id="{A9D84E5E-230D-4064-8D40-C8CF6EE3150B}"/>
              </a:ext>
            </a:extLst>
          </p:cNvPr>
          <p:cNvPicPr>
            <a:picLocks noChangeAspect="1"/>
          </p:cNvPicPr>
          <p:nvPr/>
        </p:nvPicPr>
        <p:blipFill>
          <a:blip r:embed="rId3"/>
          <a:stretch>
            <a:fillRect/>
          </a:stretch>
        </p:blipFill>
        <p:spPr>
          <a:xfrm>
            <a:off x="333374" y="5862581"/>
            <a:ext cx="8839201" cy="4302205"/>
          </a:xfrm>
          <a:prstGeom prst="rect">
            <a:avLst/>
          </a:prstGeom>
        </p:spPr>
      </p:pic>
      <p:pic>
        <p:nvPicPr>
          <p:cNvPr id="9" name="Picture 8">
            <a:extLst>
              <a:ext uri="{FF2B5EF4-FFF2-40B4-BE49-F238E27FC236}">
                <a16:creationId xmlns:a16="http://schemas.microsoft.com/office/drawing/2014/main" id="{00377677-8515-4F75-AFC1-57834ED99827}"/>
              </a:ext>
            </a:extLst>
          </p:cNvPr>
          <p:cNvPicPr>
            <a:picLocks noChangeAspect="1"/>
          </p:cNvPicPr>
          <p:nvPr/>
        </p:nvPicPr>
        <p:blipFill>
          <a:blip r:embed="rId4"/>
          <a:stretch>
            <a:fillRect/>
          </a:stretch>
        </p:blipFill>
        <p:spPr>
          <a:xfrm>
            <a:off x="9338158" y="1342052"/>
            <a:ext cx="8645044" cy="4253218"/>
          </a:xfrm>
          <a:prstGeom prst="rect">
            <a:avLst/>
          </a:prstGeom>
        </p:spPr>
      </p:pic>
      <p:pic>
        <p:nvPicPr>
          <p:cNvPr id="10" name="Picture 9">
            <a:extLst>
              <a:ext uri="{FF2B5EF4-FFF2-40B4-BE49-F238E27FC236}">
                <a16:creationId xmlns:a16="http://schemas.microsoft.com/office/drawing/2014/main" id="{5A5BB416-3F4D-4726-B3CC-A64AE3734A8D}"/>
              </a:ext>
            </a:extLst>
          </p:cNvPr>
          <p:cNvPicPr>
            <a:picLocks noChangeAspect="1"/>
          </p:cNvPicPr>
          <p:nvPr/>
        </p:nvPicPr>
        <p:blipFill>
          <a:blip r:embed="rId5"/>
          <a:stretch>
            <a:fillRect/>
          </a:stretch>
        </p:blipFill>
        <p:spPr>
          <a:xfrm>
            <a:off x="9424308" y="5775938"/>
            <a:ext cx="8562004" cy="4129087"/>
          </a:xfrm>
          <a:prstGeom prst="rect">
            <a:avLst/>
          </a:prstGeom>
        </p:spPr>
      </p:pic>
    </p:spTree>
    <p:extLst>
      <p:ext uri="{BB962C8B-B14F-4D97-AF65-F5344CB8AC3E}">
        <p14:creationId xmlns:p14="http://schemas.microsoft.com/office/powerpoint/2010/main" val="171506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599258"/>
            <a:ext cx="9856415" cy="106412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3" name="TextBox 2">
            <a:extLst>
              <a:ext uri="{FF2B5EF4-FFF2-40B4-BE49-F238E27FC236}">
                <a16:creationId xmlns:a16="http://schemas.microsoft.com/office/drawing/2014/main" id="{CEF14F6D-BACC-435E-8EDF-8C90AF194D5E}"/>
              </a:ext>
            </a:extLst>
          </p:cNvPr>
          <p:cNvSpPr txBox="1"/>
          <p:nvPr/>
        </p:nvSpPr>
        <p:spPr>
          <a:xfrm flipH="1" flipV="1">
            <a:off x="1203960" y="342900"/>
            <a:ext cx="16230599" cy="96012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F20B3688-0F86-4453-B15A-08C93C8E502D}"/>
              </a:ext>
            </a:extLst>
          </p:cNvPr>
          <p:cNvSpPr txBox="1"/>
          <p:nvPr/>
        </p:nvSpPr>
        <p:spPr>
          <a:xfrm>
            <a:off x="5562600" y="620847"/>
            <a:ext cx="8077200" cy="809837"/>
          </a:xfrm>
          <a:prstGeom prst="rect">
            <a:avLst/>
          </a:prstGeom>
          <a:noFill/>
        </p:spPr>
        <p:txBody>
          <a:bodyPr wrap="square" rtlCol="0">
            <a:spAutoFit/>
          </a:bodyPr>
          <a:lstStyle/>
          <a:p>
            <a:pPr algn="ctr">
              <a:lnSpc>
                <a:spcPts val="5657"/>
              </a:lnSpc>
            </a:pPr>
            <a:r>
              <a:rPr lang="en-US" sz="4714" dirty="0">
                <a:solidFill>
                  <a:srgbClr val="000000"/>
                </a:solidFill>
                <a:latin typeface="Poppins Medium"/>
              </a:rPr>
              <a:t>R</a:t>
            </a:r>
            <a:r>
              <a:rPr lang="en-AS" sz="4714" dirty="0">
                <a:solidFill>
                  <a:srgbClr val="000000"/>
                </a:solidFill>
                <a:latin typeface="Poppins Medium"/>
              </a:rPr>
              <a:t>ESULT AND DISCUSSION </a:t>
            </a:r>
            <a:endParaRPr lang="en-IN" sz="4714" dirty="0">
              <a:solidFill>
                <a:srgbClr val="000000"/>
              </a:solidFill>
              <a:latin typeface="Poppins Medium"/>
            </a:endParaRPr>
          </a:p>
        </p:txBody>
      </p:sp>
      <p:sp>
        <p:nvSpPr>
          <p:cNvPr id="7" name="TextBox 6">
            <a:extLst>
              <a:ext uri="{FF2B5EF4-FFF2-40B4-BE49-F238E27FC236}">
                <a16:creationId xmlns:a16="http://schemas.microsoft.com/office/drawing/2014/main" id="{4C0E6A4D-EAD8-47E1-AEE6-629D977047E7}"/>
              </a:ext>
            </a:extLst>
          </p:cNvPr>
          <p:cNvSpPr txBox="1"/>
          <p:nvPr/>
        </p:nvSpPr>
        <p:spPr>
          <a:xfrm>
            <a:off x="1219200" y="2181550"/>
            <a:ext cx="15468600" cy="6986528"/>
          </a:xfrm>
          <a:prstGeom prst="rect">
            <a:avLst/>
          </a:prstGeom>
          <a:noFill/>
        </p:spPr>
        <p:txBody>
          <a:bodyPr wrap="square" rtlCol="0">
            <a:spAutoFit/>
          </a:bodyPr>
          <a:lstStyle/>
          <a:p>
            <a:pPr algn="l"/>
            <a:r>
              <a:rPr lang="en-US" sz="2800" dirty="0">
                <a:solidFill>
                  <a:srgbClr val="000000"/>
                </a:solidFill>
                <a:latin typeface="Poppins Light" panose="00000400000000000000" pitchFamily="2" charset="0"/>
                <a:cs typeface="Poppins Light" panose="00000400000000000000" pitchFamily="2" charset="0"/>
              </a:rPr>
              <a:t>In recent years, mental health issues have become a major source of concern in our society due to the increases in its occurrence and the devastating effects it has on the individual, their loved ones, and society as a whole. According to a survey by the World Health Organization—Mental Health, approximately 350 million individuals suffer from depression yearly.</a:t>
            </a:r>
          </a:p>
          <a:p>
            <a:pPr algn="l"/>
            <a:r>
              <a:rPr lang="en-US" sz="2800" dirty="0">
                <a:solidFill>
                  <a:srgbClr val="000000"/>
                </a:solidFill>
                <a:latin typeface="Poppins Light" panose="00000400000000000000" pitchFamily="2" charset="0"/>
                <a:cs typeface="Poppins Light" panose="00000400000000000000" pitchFamily="2" charset="0"/>
              </a:rPr>
              <a:t>Digital health tools provide the opportunity to make health services accessible and more engaging. Specifically, websites are an attractive platform for delivering mental health interventions because of their ubiquitous nature coupled with their increased capacity to process and handle a large amount of data, deliver instant feedback, and share data with the healthcare providers and researchers.</a:t>
            </a:r>
          </a:p>
          <a:p>
            <a:pPr algn="l"/>
            <a:r>
              <a:rPr lang="en-US" sz="2800" dirty="0">
                <a:solidFill>
                  <a:srgbClr val="000000"/>
                </a:solidFill>
                <a:latin typeface="Poppins Light" panose="00000400000000000000" pitchFamily="2" charset="0"/>
                <a:cs typeface="Poppins Light" panose="00000400000000000000" pitchFamily="2" charset="0"/>
              </a:rPr>
              <a:t>There are many applications designed to support mental health issues. we collected reviews from user that use a combination of different approaches. We identified the strategies/theoretical background used in mental health apps and found that monitoring/tracking (feelings, thoughts, journals, or behaviors) are the most frequently employed strategy followed by mindfulness/meditation methods .Other strategies used in mental health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3" name="TextBox 2">
            <a:extLst>
              <a:ext uri="{FF2B5EF4-FFF2-40B4-BE49-F238E27FC236}">
                <a16:creationId xmlns:a16="http://schemas.microsoft.com/office/drawing/2014/main" id="{98EC5A99-8223-4206-BB6D-206B8366F7E5}"/>
              </a:ext>
            </a:extLst>
          </p:cNvPr>
          <p:cNvSpPr txBox="1"/>
          <p:nvPr/>
        </p:nvSpPr>
        <p:spPr>
          <a:xfrm>
            <a:off x="2743200" y="2727454"/>
            <a:ext cx="13335000" cy="4832092"/>
          </a:xfrm>
          <a:prstGeom prst="rect">
            <a:avLst/>
          </a:prstGeom>
          <a:noFill/>
        </p:spPr>
        <p:txBody>
          <a:bodyPr wrap="square" rtlCol="0">
            <a:spAutoFit/>
          </a:bodyPr>
          <a:lstStyle/>
          <a:p>
            <a:r>
              <a:rPr lang="en-US" sz="2800" dirty="0">
                <a:solidFill>
                  <a:srgbClr val="000000"/>
                </a:solidFill>
                <a:latin typeface="Poppins Light" panose="00000400000000000000" pitchFamily="2" charset="0"/>
                <a:cs typeface="Poppins Light" panose="00000400000000000000" pitchFamily="2" charset="0"/>
              </a:rPr>
              <a:t>Our website hold great promise as interventions for addressing common mental issues. Although many people with mental health issues, their adherence level remains low. However, there is still a dearth of research to explain the reasons for low engagement. User experience and usability are two factors that determine the adoption and usage of website. Analyzing user reviews of website for mental health issues reveals user experience and what features users liked and disliked in the website and hence informs future web design and refinements. This research aims to analyze user reviews of publicly available mental health applications to uncover their strengths, weaknesses, and gaps, hence revealing why users are likely to cease using these applications.</a:t>
            </a:r>
            <a:endParaRPr lang="en-IN" sz="2800" dirty="0">
              <a:solidFill>
                <a:srgbClr val="000000"/>
              </a:solidFill>
              <a:latin typeface="Poppins Light" panose="00000400000000000000" pitchFamily="2" charset="0"/>
              <a:cs typeface="Poppins Light" panose="000004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8"/>
            <a:ext cx="9856415" cy="106412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3" name="TextBox 2">
            <a:extLst>
              <a:ext uri="{FF2B5EF4-FFF2-40B4-BE49-F238E27FC236}">
                <a16:creationId xmlns:a16="http://schemas.microsoft.com/office/drawing/2014/main" id="{C732066D-22F8-47C9-BBDD-C30F58565ACC}"/>
              </a:ext>
            </a:extLst>
          </p:cNvPr>
          <p:cNvSpPr txBox="1"/>
          <p:nvPr/>
        </p:nvSpPr>
        <p:spPr>
          <a:xfrm>
            <a:off x="1905000" y="1003248"/>
            <a:ext cx="15087600" cy="817788"/>
          </a:xfrm>
          <a:prstGeom prst="rect">
            <a:avLst/>
          </a:prstGeom>
          <a:noFill/>
        </p:spPr>
        <p:txBody>
          <a:bodyPr wrap="square" rtlCol="0">
            <a:spAutoFit/>
          </a:bodyPr>
          <a:lstStyle/>
          <a:p>
            <a:pPr algn="ctr"/>
            <a:r>
              <a:rPr lang="en-AS" sz="4714" dirty="0">
                <a:solidFill>
                  <a:srgbClr val="000000"/>
                </a:solidFill>
                <a:latin typeface="Poppins Medium"/>
              </a:rPr>
              <a:t>CONCLUSION</a:t>
            </a:r>
            <a:endParaRPr lang="en-IN" sz="4714" dirty="0">
              <a:solidFill>
                <a:srgbClr val="000000"/>
              </a:solidFill>
              <a:latin typeface="Poppins Medium"/>
            </a:endParaRPr>
          </a:p>
        </p:txBody>
      </p:sp>
      <p:sp>
        <p:nvSpPr>
          <p:cNvPr id="5" name="TextBox 4">
            <a:extLst>
              <a:ext uri="{FF2B5EF4-FFF2-40B4-BE49-F238E27FC236}">
                <a16:creationId xmlns:a16="http://schemas.microsoft.com/office/drawing/2014/main" id="{AF4AB779-3664-4DD3-88E9-8EC42FD4CDF7}"/>
              </a:ext>
            </a:extLst>
          </p:cNvPr>
          <p:cNvSpPr txBox="1"/>
          <p:nvPr/>
        </p:nvSpPr>
        <p:spPr>
          <a:xfrm>
            <a:off x="1569720" y="2534258"/>
            <a:ext cx="15392400" cy="7236596"/>
          </a:xfrm>
          <a:prstGeom prst="rect">
            <a:avLst/>
          </a:prstGeom>
          <a:noFill/>
        </p:spPr>
        <p:txBody>
          <a:bodyPr wrap="square" rtlCol="0">
            <a:spAutoFit/>
          </a:bodyPr>
          <a:lstStyle/>
          <a:p>
            <a:r>
              <a:rPr lang="en-US" sz="2800" dirty="0">
                <a:solidFill>
                  <a:srgbClr val="000000"/>
                </a:solidFill>
                <a:latin typeface="Poppins Light" panose="00000400000000000000" pitchFamily="2" charset="0"/>
                <a:cs typeface="Poppins Light" panose="00000400000000000000" pitchFamily="2" charset="0"/>
              </a:rPr>
              <a:t>The subject of psychiatric diagnosis highlights some key debates in the world of mental health, which also apply to how to treat people with mental health problems</a:t>
            </a:r>
          </a:p>
          <a:p>
            <a:r>
              <a:rPr lang="en-US" sz="2800" dirty="0">
                <a:solidFill>
                  <a:srgbClr val="000000"/>
                </a:solidFill>
                <a:latin typeface="Poppins Light" panose="00000400000000000000" pitchFamily="2" charset="0"/>
                <a:cs typeface="Poppins Light" panose="00000400000000000000" pitchFamily="2" charset="0"/>
              </a:rPr>
              <a:t>Making sense of mental health problems, we have also been encouraged to start exploring the extent to which practitioners take account of all the different possible causes of mental health problems.</a:t>
            </a:r>
          </a:p>
          <a:p>
            <a:pPr>
              <a:lnSpc>
                <a:spcPct val="107000"/>
              </a:lnSpc>
              <a:spcAft>
                <a:spcPts val="800"/>
              </a:spcAft>
            </a:pPr>
            <a:r>
              <a:rPr lang="en-IN" sz="2800" dirty="0">
                <a:solidFill>
                  <a:srgbClr val="000000"/>
                </a:solidFill>
                <a:latin typeface="Poppins Light" panose="00000400000000000000" pitchFamily="2" charset="0"/>
                <a:cs typeface="Poppins Light" panose="00000400000000000000" pitchFamily="2" charset="0"/>
              </a:rPr>
              <a:t>Website offer convenient and cost-effective interventions that have an ability to reach a more diverse population than traditional face-to-face psychological interventions. It is important that people with poststroke aphasia, a population with an increased risk of developing depression, are considered in future mental health website research. Failure to do so may mean that people with poststroke aphasia and mild to moderate depression may not be offered mental health treatment, or the options available to them may remain inaccessible, and therefore potentially nonbeneficial to them. In this project, Making sense of mental health problems, you have also been encouraged to start exploring the extent to which practitioners take account of all the different possible causes of mental health problems.</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389436" y="-7275302"/>
            <a:ext cx="13395093" cy="14333270"/>
          </a:xfrm>
          <a:prstGeom prst="rect">
            <a:avLst/>
          </a:prstGeom>
        </p:spPr>
      </p:pic>
      <p:sp>
        <p:nvSpPr>
          <p:cNvPr id="3" name="TextBox 3"/>
          <p:cNvSpPr txBox="1"/>
          <p:nvPr/>
        </p:nvSpPr>
        <p:spPr>
          <a:xfrm>
            <a:off x="1028700" y="2871416"/>
            <a:ext cx="10562361" cy="3343275"/>
          </a:xfrm>
          <a:prstGeom prst="rect">
            <a:avLst/>
          </a:prstGeom>
        </p:spPr>
        <p:txBody>
          <a:bodyPr lIns="0" tIns="0" rIns="0" bIns="0" rtlCol="0" anchor="t">
            <a:spAutoFit/>
          </a:bodyPr>
          <a:lstStyle/>
          <a:p>
            <a:pPr>
              <a:lnSpc>
                <a:spcPts val="13200"/>
              </a:lnSpc>
            </a:pPr>
            <a:r>
              <a:rPr lang="en-US" sz="11000" dirty="0">
                <a:solidFill>
                  <a:srgbClr val="000000"/>
                </a:solidFill>
                <a:latin typeface="Poppins Medium"/>
              </a:rPr>
              <a:t>THANK YOU FOR LISTENING!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3460205" y="5897807"/>
            <a:ext cx="11797300" cy="78157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8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23393">
            <a:off x="-1874141" y="-1954209"/>
            <a:ext cx="7551168" cy="900288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144">
            <a:off x="13936618" y="4832969"/>
            <a:ext cx="6034093" cy="9996239"/>
          </a:xfrm>
          <a:prstGeom prst="rect">
            <a:avLst/>
          </a:prstGeom>
        </p:spPr>
      </p:pic>
      <p:pic>
        <p:nvPicPr>
          <p:cNvPr id="4" name="Picture 4"/>
          <p:cNvPicPr>
            <a:picLocks noChangeAspect="1"/>
          </p:cNvPicPr>
          <p:nvPr/>
        </p:nvPicPr>
        <p:blipFill>
          <a:blip r:embed="rId6"/>
          <a:srcRect/>
          <a:stretch>
            <a:fillRect/>
          </a:stretch>
        </p:blipFill>
        <p:spPr>
          <a:xfrm>
            <a:off x="7666601" y="5143500"/>
            <a:ext cx="3353741" cy="4869316"/>
          </a:xfrm>
          <a:prstGeom prst="rect">
            <a:avLst/>
          </a:prstGeom>
        </p:spPr>
      </p:pic>
      <p:sp>
        <p:nvSpPr>
          <p:cNvPr id="5" name="TextBox 5"/>
          <p:cNvSpPr txBox="1"/>
          <p:nvPr/>
        </p:nvSpPr>
        <p:spPr>
          <a:xfrm>
            <a:off x="2856433" y="1028700"/>
            <a:ext cx="12575134" cy="4388984"/>
          </a:xfrm>
          <a:prstGeom prst="rect">
            <a:avLst/>
          </a:prstGeom>
        </p:spPr>
        <p:txBody>
          <a:bodyPr lIns="0" tIns="0" rIns="0" bIns="0" rtlCol="0" anchor="t">
            <a:spAutoFit/>
          </a:bodyPr>
          <a:lstStyle/>
          <a:p>
            <a:pPr algn="ctr">
              <a:lnSpc>
                <a:spcPts val="11519"/>
              </a:lnSpc>
            </a:pPr>
            <a:r>
              <a:rPr lang="en-US" sz="9600">
                <a:solidFill>
                  <a:srgbClr val="000000"/>
                </a:solidFill>
                <a:latin typeface="Poppins Medium"/>
              </a:rPr>
              <a:t>SELF CARE IS HOW YOU TAKE YOUR POWER BACK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3468731" y="-4112701"/>
            <a:ext cx="9856415" cy="10641204"/>
          </a:xfrm>
          <a:prstGeom prst="rect">
            <a:avLst/>
          </a:prstGeom>
        </p:spPr>
      </p:pic>
      <p:sp>
        <p:nvSpPr>
          <p:cNvPr id="3" name="TextBox 3"/>
          <p:cNvSpPr txBox="1"/>
          <p:nvPr/>
        </p:nvSpPr>
        <p:spPr>
          <a:xfrm>
            <a:off x="4732783" y="1888839"/>
            <a:ext cx="8822434" cy="1270567"/>
          </a:xfrm>
          <a:prstGeom prst="rect">
            <a:avLst/>
          </a:prstGeom>
        </p:spPr>
        <p:txBody>
          <a:bodyPr lIns="0" tIns="0" rIns="0" bIns="0" rtlCol="0" anchor="t">
            <a:spAutoFit/>
          </a:bodyPr>
          <a:lstStyle/>
          <a:p>
            <a:pPr algn="ctr">
              <a:lnSpc>
                <a:spcPts val="10080"/>
              </a:lnSpc>
            </a:pPr>
            <a:r>
              <a:rPr lang="en-US" sz="8400">
                <a:solidFill>
                  <a:srgbClr val="000000"/>
                </a:solidFill>
                <a:latin typeface="Poppins Medium"/>
              </a:rPr>
              <a:t>INTRODUCTION</a:t>
            </a:r>
          </a:p>
        </p:txBody>
      </p:sp>
      <p:sp>
        <p:nvSpPr>
          <p:cNvPr id="4" name="TextBox 4"/>
          <p:cNvSpPr txBox="1"/>
          <p:nvPr/>
        </p:nvSpPr>
        <p:spPr>
          <a:xfrm>
            <a:off x="2334325" y="3488566"/>
            <a:ext cx="14235730" cy="5494902"/>
          </a:xfrm>
          <a:prstGeom prst="rect">
            <a:avLst/>
          </a:prstGeom>
        </p:spPr>
        <p:txBody>
          <a:bodyPr lIns="0" tIns="0" rIns="0" bIns="0" rtlCol="0" anchor="t">
            <a:spAutoFit/>
          </a:bodyPr>
          <a:lstStyle/>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Mental health includes our emotional, psychological, and social well-being. It affects how we think, feel, and act.</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Over the course of your life, if you experience mental health problems, your thinking, mood, and behavior could be affected. </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Many factors contribute to mental health problems, including:</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Biological factors, such as genes or brain chemistry</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Life experiences, such as trauma or abuse</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Family history of mental health problems</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Everyone has some risk of developing a mental health disorder, no matter their age, gender, income, or ethnicity.</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4135740" y="6221291"/>
            <a:ext cx="6982142" cy="4570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4854274" y="817637"/>
            <a:ext cx="9279424" cy="1973086"/>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EXISTING WORK WITH LIMITATIONS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5"/>
          <p:cNvSpPr txBox="1"/>
          <p:nvPr/>
        </p:nvSpPr>
        <p:spPr>
          <a:xfrm>
            <a:off x="1028700" y="3637310"/>
            <a:ext cx="16230600" cy="4940007"/>
          </a:xfrm>
          <a:prstGeom prst="rect">
            <a:avLst/>
          </a:prstGeom>
        </p:spPr>
        <p:txBody>
          <a:bodyPr lIns="0" tIns="0" rIns="0" bIns="0" rtlCol="0" anchor="t">
            <a:spAutoFit/>
          </a:bodyPr>
          <a:lstStyle/>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Mental health is a major concern worldwide and India is not far behind in sharing this. If we evaluate developments in the field of mental health, the pace appears to be slow.</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One of the major reasons attributed to such a wide treatment gap is the problem of inadequate resources. In India, inadequacy exists in infrastructure as well as in human resources. Despite improvements in various health indicators, India contributes disproportionately to the global burden of disease.</a:t>
            </a:r>
          </a:p>
          <a:p>
            <a:pPr marL="712467" lvl="1" indent="-356233">
              <a:lnSpc>
                <a:spcPts val="4289"/>
              </a:lnSpc>
              <a:buFont typeface="Arial"/>
              <a:buChar char="•"/>
            </a:pPr>
            <a:r>
              <a:rPr lang="en-US" sz="3299" dirty="0">
                <a:solidFill>
                  <a:srgbClr val="000000"/>
                </a:solidFill>
                <a:latin typeface="Poppins Light" panose="00000400000000000000" pitchFamily="2" charset="0"/>
                <a:cs typeface="Poppins Light" panose="00000400000000000000" pitchFamily="2" charset="0"/>
              </a:rPr>
              <a:t>Given here is a chart which shows components of mental health literacy</a:t>
            </a:r>
            <a:r>
              <a:rPr lang="en-US" sz="3201" dirty="0">
                <a:solidFill>
                  <a:srgbClr val="000000"/>
                </a:solidFill>
                <a:latin typeface="Poppins Medium"/>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6063571"/>
            <a:ext cx="9856415" cy="106412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16226" y="3018691"/>
            <a:ext cx="1285070" cy="1317270"/>
          </a:xfrm>
          <a:prstGeom prst="rect">
            <a:avLst/>
          </a:prstGeom>
        </p:spPr>
      </p:pic>
      <p:sp>
        <p:nvSpPr>
          <p:cNvPr id="5" name="TextBox 5"/>
          <p:cNvSpPr txBox="1"/>
          <p:nvPr/>
        </p:nvSpPr>
        <p:spPr>
          <a:xfrm>
            <a:off x="2702824" y="613512"/>
            <a:ext cx="14217151" cy="839901"/>
          </a:xfrm>
          <a:prstGeom prst="rect">
            <a:avLst/>
          </a:prstGeom>
        </p:spPr>
        <p:txBody>
          <a:bodyPr lIns="0" tIns="0" rIns="0" bIns="0" rtlCol="0" anchor="t">
            <a:spAutoFit/>
          </a:bodyPr>
          <a:lstStyle/>
          <a:p>
            <a:pPr algn="ctr">
              <a:lnSpc>
                <a:spcPts val="6688"/>
              </a:lnSpc>
            </a:pPr>
            <a:r>
              <a:rPr lang="en-US" sz="5573">
                <a:solidFill>
                  <a:srgbClr val="000000"/>
                </a:solidFill>
                <a:latin typeface="Poppins Medium"/>
              </a:rPr>
              <a:t>PROPOSED WORK AND METHODOLOGY</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96201" y="7465650"/>
            <a:ext cx="1285070" cy="131727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16226" y="7465650"/>
            <a:ext cx="1285070" cy="131727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96201" y="3018691"/>
            <a:ext cx="1285070" cy="1317270"/>
          </a:xfrm>
          <a:prstGeom prst="rect">
            <a:avLst/>
          </a:prstGeom>
        </p:spPr>
      </p:pic>
      <p:sp>
        <p:nvSpPr>
          <p:cNvPr id="9" name="TextBox 9"/>
          <p:cNvSpPr txBox="1"/>
          <p:nvPr/>
        </p:nvSpPr>
        <p:spPr>
          <a:xfrm>
            <a:off x="4157157" y="2913916"/>
            <a:ext cx="4597879" cy="1334237"/>
          </a:xfrm>
          <a:prstGeom prst="rect">
            <a:avLst/>
          </a:prstGeom>
        </p:spPr>
        <p:txBody>
          <a:bodyPr lIns="0" tIns="0" rIns="0" bIns="0" rtlCol="0" anchor="t">
            <a:spAutoFit/>
          </a:bodyPr>
          <a:lstStyle/>
          <a:p>
            <a:pPr algn="ctr">
              <a:lnSpc>
                <a:spcPts val="5378"/>
              </a:lnSpc>
              <a:spcBef>
                <a:spcPct val="0"/>
              </a:spcBef>
            </a:pPr>
            <a:r>
              <a:rPr lang="en-US" sz="3585">
                <a:solidFill>
                  <a:srgbClr val="000000"/>
                </a:solidFill>
                <a:latin typeface="Poppins Light"/>
              </a:rPr>
              <a:t>meditation sessions,</a:t>
            </a:r>
          </a:p>
          <a:p>
            <a:pPr algn="ctr">
              <a:lnSpc>
                <a:spcPts val="5378"/>
              </a:lnSpc>
              <a:spcBef>
                <a:spcPct val="0"/>
              </a:spcBef>
            </a:pPr>
            <a:r>
              <a:rPr lang="en-US" sz="3585">
                <a:solidFill>
                  <a:srgbClr val="000000"/>
                </a:solidFill>
                <a:latin typeface="Poppins Light"/>
              </a:rPr>
              <a:t>mind relaxing events</a:t>
            </a:r>
          </a:p>
        </p:txBody>
      </p:sp>
      <p:sp>
        <p:nvSpPr>
          <p:cNvPr id="10" name="TextBox 10"/>
          <p:cNvSpPr txBox="1"/>
          <p:nvPr/>
        </p:nvSpPr>
        <p:spPr>
          <a:xfrm>
            <a:off x="12481271" y="7404779"/>
            <a:ext cx="5672265" cy="1340623"/>
          </a:xfrm>
          <a:prstGeom prst="rect">
            <a:avLst/>
          </a:prstGeom>
        </p:spPr>
        <p:txBody>
          <a:bodyPr lIns="0" tIns="0" rIns="0" bIns="0" rtlCol="0" anchor="t">
            <a:spAutoFit/>
          </a:bodyPr>
          <a:lstStyle/>
          <a:p>
            <a:pPr algn="ctr">
              <a:lnSpc>
                <a:spcPts val="5378"/>
              </a:lnSpc>
              <a:spcBef>
                <a:spcPct val="0"/>
              </a:spcBef>
            </a:pPr>
            <a:r>
              <a:rPr lang="en-AS" sz="3585" dirty="0">
                <a:solidFill>
                  <a:srgbClr val="000000"/>
                </a:solidFill>
                <a:latin typeface="Poppins Light"/>
              </a:rPr>
              <a:t>A chat bot for easy communication</a:t>
            </a:r>
            <a:endParaRPr lang="en-US" sz="3585" dirty="0">
              <a:solidFill>
                <a:srgbClr val="000000"/>
              </a:solidFill>
              <a:latin typeface="Poppins Light"/>
            </a:endParaRPr>
          </a:p>
        </p:txBody>
      </p:sp>
      <p:sp>
        <p:nvSpPr>
          <p:cNvPr id="11" name="TextBox 11"/>
          <p:cNvSpPr txBox="1"/>
          <p:nvPr/>
        </p:nvSpPr>
        <p:spPr>
          <a:xfrm>
            <a:off x="3741043" y="7404779"/>
            <a:ext cx="5642916" cy="1334237"/>
          </a:xfrm>
          <a:prstGeom prst="rect">
            <a:avLst/>
          </a:prstGeom>
        </p:spPr>
        <p:txBody>
          <a:bodyPr lIns="0" tIns="0" rIns="0" bIns="0" rtlCol="0" anchor="t">
            <a:spAutoFit/>
          </a:bodyPr>
          <a:lstStyle/>
          <a:p>
            <a:pPr algn="ctr">
              <a:lnSpc>
                <a:spcPts val="5378"/>
              </a:lnSpc>
              <a:spcBef>
                <a:spcPct val="0"/>
              </a:spcBef>
            </a:pPr>
            <a:r>
              <a:rPr lang="en-US" sz="3585">
                <a:solidFill>
                  <a:srgbClr val="000000"/>
                </a:solidFill>
                <a:latin typeface="Poppins Light"/>
              </a:rPr>
              <a:t>Information on any nearby therapists</a:t>
            </a:r>
          </a:p>
        </p:txBody>
      </p:sp>
      <p:sp>
        <p:nvSpPr>
          <p:cNvPr id="12" name="TextBox 12"/>
          <p:cNvSpPr txBox="1"/>
          <p:nvPr/>
        </p:nvSpPr>
        <p:spPr>
          <a:xfrm>
            <a:off x="12237894" y="2572399"/>
            <a:ext cx="5512913" cy="2017271"/>
          </a:xfrm>
          <a:prstGeom prst="rect">
            <a:avLst/>
          </a:prstGeom>
        </p:spPr>
        <p:txBody>
          <a:bodyPr lIns="0" tIns="0" rIns="0" bIns="0" rtlCol="0" anchor="t">
            <a:spAutoFit/>
          </a:bodyPr>
          <a:lstStyle/>
          <a:p>
            <a:pPr algn="ctr">
              <a:lnSpc>
                <a:spcPts val="5378"/>
              </a:lnSpc>
              <a:spcBef>
                <a:spcPct val="0"/>
              </a:spcBef>
            </a:pPr>
            <a:r>
              <a:rPr lang="en-US" sz="3585">
                <a:solidFill>
                  <a:srgbClr val="000000"/>
                </a:solidFill>
                <a:latin typeface="Poppins Light"/>
              </a:rPr>
              <a:t>basic solutions for mental stress &amp; depression issues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4648200" y="1015505"/>
            <a:ext cx="9279424" cy="986543"/>
          </a:xfrm>
          <a:prstGeom prst="rect">
            <a:avLst/>
          </a:prstGeom>
        </p:spPr>
        <p:txBody>
          <a:bodyPr lIns="0" tIns="0" rIns="0" bIns="0" rtlCol="0" anchor="t">
            <a:spAutoFit/>
          </a:bodyPr>
          <a:lstStyle/>
          <a:p>
            <a:pPr algn="ctr">
              <a:lnSpc>
                <a:spcPts val="7768"/>
              </a:lnSpc>
            </a:pPr>
            <a:r>
              <a:rPr lang="en-US" sz="6473" dirty="0">
                <a:solidFill>
                  <a:srgbClr val="000000"/>
                </a:solidFill>
                <a:latin typeface="Poppins Medium"/>
              </a:rPr>
              <a:t>NOVELTY OF PROJECT</a:t>
            </a:r>
          </a:p>
        </p:txBody>
      </p:sp>
      <p:sp>
        <p:nvSpPr>
          <p:cNvPr id="4" name="TextBox 4"/>
          <p:cNvSpPr txBox="1"/>
          <p:nvPr/>
        </p:nvSpPr>
        <p:spPr>
          <a:xfrm>
            <a:off x="1641439" y="3619500"/>
            <a:ext cx="15005122" cy="5411546"/>
          </a:xfrm>
          <a:prstGeom prst="rect">
            <a:avLst/>
          </a:prstGeom>
        </p:spPr>
        <p:txBody>
          <a:bodyPr lIns="0" tIns="0" rIns="0" bIns="0" rtlCol="0" anchor="t">
            <a:spAutoFit/>
          </a:bodyPr>
          <a:lstStyle/>
          <a:p>
            <a:pPr>
              <a:lnSpc>
                <a:spcPts val="4289"/>
              </a:lnSpc>
            </a:pPr>
            <a:r>
              <a:rPr lang="en-US" sz="2800" dirty="0">
                <a:solidFill>
                  <a:srgbClr val="000000"/>
                </a:solidFill>
                <a:latin typeface="Poppins Light" panose="00000400000000000000" pitchFamily="2" charset="0"/>
                <a:cs typeface="Poppins Light" panose="00000400000000000000" pitchFamily="2" charset="0"/>
              </a:rPr>
              <a:t>Simply putting, mental health is greatly neglected in India. People are not aware of the fact that having a fit mind is extremely important to survive. We through our website want to connect people both who seek help and those who want to help. </a:t>
            </a:r>
          </a:p>
          <a:p>
            <a:pPr marL="712467" lvl="1" indent="-356233">
              <a:lnSpc>
                <a:spcPts val="428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Our website will be interactive.</a:t>
            </a:r>
          </a:p>
          <a:p>
            <a:pPr marL="712467" lvl="1" indent="-356233">
              <a:lnSpc>
                <a:spcPts val="428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Basic test will be taken to estimate a person’s mental state. And also help them self evaluate.</a:t>
            </a:r>
          </a:p>
          <a:p>
            <a:pPr marL="712467" lvl="1" indent="-356233">
              <a:lnSpc>
                <a:spcPts val="428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Emergency helplines, and steps to be taken in chronic situations will be discussed.</a:t>
            </a:r>
          </a:p>
          <a:p>
            <a:pPr marL="712467" lvl="1" indent="-356233">
              <a:lnSpc>
                <a:spcPts val="4289"/>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Therapist recommendations near the patient.</a:t>
            </a:r>
          </a:p>
          <a:p>
            <a:pPr>
              <a:lnSpc>
                <a:spcPts val="4289"/>
              </a:lnSpc>
            </a:pPr>
            <a:endParaRPr lang="en-US" sz="1200" dirty="0">
              <a:solidFill>
                <a:srgbClr val="000000"/>
              </a:solidFill>
              <a:latin typeface="Arimo"/>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5424194" y="1028700"/>
            <a:ext cx="7883118"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REAL TIME USAGE </a:t>
            </a:r>
          </a:p>
        </p:txBody>
      </p:sp>
      <p:sp>
        <p:nvSpPr>
          <p:cNvPr id="4" name="TextBox 4"/>
          <p:cNvSpPr txBox="1"/>
          <p:nvPr/>
        </p:nvSpPr>
        <p:spPr>
          <a:xfrm>
            <a:off x="1028700" y="3151313"/>
            <a:ext cx="16230600" cy="5537221"/>
          </a:xfrm>
          <a:prstGeom prst="rect">
            <a:avLst/>
          </a:prstGeom>
        </p:spPr>
        <p:txBody>
          <a:bodyPr lIns="0" tIns="0" rIns="0" bIns="0" rtlCol="0" anchor="t">
            <a:spAutoFit/>
          </a:bodyPr>
          <a:lstStyle/>
          <a:p>
            <a:pPr>
              <a:lnSpc>
                <a:spcPts val="4382"/>
              </a:lnSpc>
            </a:pPr>
            <a:r>
              <a:rPr lang="en-US" sz="2800" dirty="0">
                <a:solidFill>
                  <a:srgbClr val="000000"/>
                </a:solidFill>
                <a:latin typeface="Poppins Light" panose="00000400000000000000" pitchFamily="2" charset="0"/>
                <a:cs typeface="Poppins Light" panose="00000400000000000000" pitchFamily="2" charset="0"/>
              </a:rPr>
              <a:t>Accessing mental health websites help people understand and recognize mental health difficulties, and to start making the steps towards recovery. Support them with their mental health journey by sharing our recommended mental health websites.</a:t>
            </a:r>
          </a:p>
          <a:p>
            <a:pPr>
              <a:lnSpc>
                <a:spcPts val="4382"/>
              </a:lnSpc>
            </a:pPr>
            <a:endParaRPr lang="en-US" sz="2800" dirty="0">
              <a:solidFill>
                <a:srgbClr val="000000"/>
              </a:solidFill>
              <a:latin typeface="Poppins Light" panose="00000400000000000000" pitchFamily="2" charset="0"/>
              <a:cs typeface="Poppins Light" panose="00000400000000000000" pitchFamily="2" charset="0"/>
            </a:endParaRPr>
          </a:p>
          <a:p>
            <a:pPr>
              <a:lnSpc>
                <a:spcPts val="4382"/>
              </a:lnSpc>
            </a:pPr>
            <a:r>
              <a:rPr lang="en-US" sz="2800" dirty="0">
                <a:solidFill>
                  <a:srgbClr val="000000"/>
                </a:solidFill>
                <a:latin typeface="Poppins Light" panose="00000400000000000000" pitchFamily="2" charset="0"/>
                <a:cs typeface="Poppins Light" panose="00000400000000000000" pitchFamily="2" charset="0"/>
              </a:rPr>
              <a:t>It will help with:</a:t>
            </a:r>
          </a:p>
          <a:p>
            <a:pPr marL="727807" lvl="1" indent="-363904">
              <a:lnSpc>
                <a:spcPts val="4382"/>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recognition of signs and symptoms</a:t>
            </a:r>
          </a:p>
          <a:p>
            <a:pPr marL="727807" lvl="1" indent="-363904">
              <a:lnSpc>
                <a:spcPts val="4382"/>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improving attitudes to self-help and help-seeking</a:t>
            </a:r>
          </a:p>
          <a:p>
            <a:pPr marL="727807" lvl="1" indent="-363904">
              <a:lnSpc>
                <a:spcPts val="4382"/>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Basic remedies are provided </a:t>
            </a:r>
          </a:p>
          <a:p>
            <a:pPr marL="727807" lvl="1" indent="-363904">
              <a:lnSpc>
                <a:spcPts val="4382"/>
              </a:lnSpc>
              <a:buFont typeface="Arial"/>
              <a:buChar char="•"/>
            </a:pPr>
            <a:r>
              <a:rPr lang="en-US" sz="2800" dirty="0">
                <a:solidFill>
                  <a:srgbClr val="000000"/>
                </a:solidFill>
                <a:latin typeface="Poppins Light" panose="00000400000000000000" pitchFamily="2" charset="0"/>
                <a:cs typeface="Poppins Light" panose="00000400000000000000" pitchFamily="2" charset="0"/>
              </a:rPr>
              <a:t>Medical help suggestion (therapist nearby)</a:t>
            </a:r>
          </a:p>
          <a:p>
            <a:pPr>
              <a:lnSpc>
                <a:spcPts val="4382"/>
              </a:lnSpc>
            </a:pPr>
            <a:endParaRPr lang="en-US" sz="1225" dirty="0">
              <a:solidFill>
                <a:srgbClr val="000000"/>
              </a:solidFill>
              <a:latin typeface="Arimo"/>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2733111" y="-5664626"/>
            <a:ext cx="9856415" cy="10641204"/>
          </a:xfrm>
          <a:prstGeom prst="rect">
            <a:avLst/>
          </a:prstGeom>
        </p:spPr>
      </p:pic>
      <p:sp>
        <p:nvSpPr>
          <p:cNvPr id="3" name="TextBox 3"/>
          <p:cNvSpPr txBox="1"/>
          <p:nvPr/>
        </p:nvSpPr>
        <p:spPr>
          <a:xfrm>
            <a:off x="5424194" y="1028700"/>
            <a:ext cx="7883118" cy="986543"/>
          </a:xfrm>
          <a:prstGeom prst="rect">
            <a:avLst/>
          </a:prstGeom>
        </p:spPr>
        <p:txBody>
          <a:bodyPr lIns="0" tIns="0" rIns="0" bIns="0" rtlCol="0" anchor="t">
            <a:spAutoFit/>
          </a:bodyPr>
          <a:lstStyle/>
          <a:p>
            <a:pPr algn="ctr">
              <a:lnSpc>
                <a:spcPts val="7768"/>
              </a:lnSpc>
            </a:pPr>
            <a:r>
              <a:rPr lang="en-US" sz="6473">
                <a:solidFill>
                  <a:srgbClr val="000000"/>
                </a:solidFill>
                <a:latin typeface="Poppins Medium"/>
              </a:rPr>
              <a:t>REAL TIME USAGE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1836261" y="4752437"/>
            <a:ext cx="9540516" cy="6244701"/>
          </a:xfrm>
          <a:prstGeom prst="rect">
            <a:avLst/>
          </a:prstGeom>
        </p:spPr>
      </p:pic>
      <p:sp>
        <p:nvSpPr>
          <p:cNvPr id="5" name="TextBox 5"/>
          <p:cNvSpPr txBox="1"/>
          <p:nvPr/>
        </p:nvSpPr>
        <p:spPr>
          <a:xfrm>
            <a:off x="1129034" y="3042854"/>
            <a:ext cx="16473440" cy="4407169"/>
          </a:xfrm>
          <a:prstGeom prst="rect">
            <a:avLst/>
          </a:prstGeom>
        </p:spPr>
        <p:txBody>
          <a:bodyPr lIns="0" tIns="0" rIns="0" bIns="0" rtlCol="0" anchor="t">
            <a:spAutoFit/>
          </a:bodyPr>
          <a:lstStyle/>
          <a:p>
            <a:pPr>
              <a:lnSpc>
                <a:spcPts val="4447"/>
              </a:lnSpc>
            </a:pPr>
            <a:endParaRPr dirty="0"/>
          </a:p>
          <a:p>
            <a:pPr>
              <a:lnSpc>
                <a:spcPts val="4447"/>
              </a:lnSpc>
            </a:pPr>
            <a:r>
              <a:rPr lang="en-US" sz="2800" dirty="0">
                <a:solidFill>
                  <a:srgbClr val="000000"/>
                </a:solidFill>
                <a:latin typeface="Poppins Light" panose="00000400000000000000" pitchFamily="2" charset="0"/>
                <a:cs typeface="Poppins Light" panose="00000400000000000000" pitchFamily="2" charset="0"/>
              </a:rPr>
              <a:t>Mental health websites include applications to help you cope with negative emotions, connect with therapists, keep a journal, relieve anxiety and stay mindful. You can also find medication guides, moderated communities and online courses that can help you manage mental illness and improve your mood.</a:t>
            </a:r>
          </a:p>
          <a:p>
            <a:pPr>
              <a:lnSpc>
                <a:spcPts val="4447"/>
              </a:lnSpc>
            </a:pPr>
            <a:r>
              <a:rPr lang="en-US" sz="2800" dirty="0">
                <a:solidFill>
                  <a:srgbClr val="000000"/>
                </a:solidFill>
                <a:latin typeface="Poppins Light" panose="00000400000000000000" pitchFamily="2" charset="0"/>
                <a:cs typeface="Poppins Light" panose="00000400000000000000" pitchFamily="2" charset="0"/>
              </a:rPr>
              <a:t>Websites can help you take control of your mental health and find the collection of strategies that can help you feel better. </a:t>
            </a:r>
          </a:p>
          <a:p>
            <a:pPr>
              <a:lnSpc>
                <a:spcPts val="4447"/>
              </a:lnSpc>
            </a:pPr>
            <a:endParaRPr lang="en-US" sz="1171" dirty="0">
              <a:solidFill>
                <a:srgbClr val="000000"/>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1421</Words>
  <Application>Microsoft Office PowerPoint</Application>
  <PresentationFormat>Custom</PresentationFormat>
  <Paragraphs>96</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Poppins Light Bold</vt:lpstr>
      <vt:lpstr>Arial</vt:lpstr>
      <vt:lpstr>Arimo</vt:lpstr>
      <vt:lpstr>Calibri</vt:lpstr>
      <vt:lpstr>Poppins Medium Bold</vt:lpstr>
      <vt:lpstr>Poppins Medium</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Curing souls</dc:title>
  <cp:lastModifiedBy>20BCE10341</cp:lastModifiedBy>
  <cp:revision>11</cp:revision>
  <dcterms:created xsi:type="dcterms:W3CDTF">2006-08-16T00:00:00Z</dcterms:created>
  <dcterms:modified xsi:type="dcterms:W3CDTF">2021-12-23T05:13:31Z</dcterms:modified>
  <dc:identifier>DAEyysR3y4w</dc:identifier>
</cp:coreProperties>
</file>